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495" r:id="rId2"/>
    <p:sldId id="494" r:id="rId3"/>
    <p:sldId id="363" r:id="rId4"/>
    <p:sldId id="365" r:id="rId5"/>
    <p:sldId id="366" r:id="rId6"/>
    <p:sldId id="496" r:id="rId7"/>
    <p:sldId id="497" r:id="rId8"/>
    <p:sldId id="498" r:id="rId9"/>
    <p:sldId id="499" r:id="rId10"/>
    <p:sldId id="501" r:id="rId11"/>
    <p:sldId id="520" r:id="rId12"/>
    <p:sldId id="502" r:id="rId13"/>
    <p:sldId id="503" r:id="rId14"/>
    <p:sldId id="505" r:id="rId15"/>
    <p:sldId id="506" r:id="rId16"/>
    <p:sldId id="508" r:id="rId17"/>
    <p:sldId id="514" r:id="rId18"/>
    <p:sldId id="511" r:id="rId19"/>
    <p:sldId id="521" r:id="rId20"/>
    <p:sldId id="522" r:id="rId21"/>
    <p:sldId id="523" r:id="rId22"/>
    <p:sldId id="524" r:id="rId23"/>
    <p:sldId id="525" r:id="rId24"/>
    <p:sldId id="526" r:id="rId25"/>
    <p:sldId id="527" r:id="rId26"/>
    <p:sldId id="528" r:id="rId27"/>
    <p:sldId id="529" r:id="rId28"/>
    <p:sldId id="530" r:id="rId29"/>
    <p:sldId id="531" r:id="rId30"/>
    <p:sldId id="532" r:id="rId31"/>
    <p:sldId id="534" r:id="rId32"/>
    <p:sldId id="535" r:id="rId33"/>
    <p:sldId id="536" r:id="rId34"/>
    <p:sldId id="537" r:id="rId35"/>
    <p:sldId id="538" r:id="rId36"/>
    <p:sldId id="539" r:id="rId37"/>
    <p:sldId id="540" r:id="rId38"/>
    <p:sldId id="541" r:id="rId39"/>
    <p:sldId id="542" r:id="rId40"/>
    <p:sldId id="543" r:id="rId41"/>
    <p:sldId id="544" r:id="rId42"/>
    <p:sldId id="545" r:id="rId43"/>
    <p:sldId id="546" r:id="rId44"/>
    <p:sldId id="547" r:id="rId45"/>
    <p:sldId id="548" r:id="rId46"/>
    <p:sldId id="549" r:id="rId47"/>
    <p:sldId id="550" r:id="rId48"/>
    <p:sldId id="551" r:id="rId49"/>
    <p:sldId id="552" r:id="rId50"/>
    <p:sldId id="553" r:id="rId51"/>
    <p:sldId id="554" r:id="rId52"/>
    <p:sldId id="555" r:id="rId53"/>
    <p:sldId id="556"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33CC"/>
    <a:srgbClr val="FF3399"/>
    <a:srgbClr val="FF0066"/>
    <a:srgbClr val="FFFF00"/>
    <a:srgbClr val="FF3300"/>
    <a:srgbClr val="FF0000"/>
    <a:srgbClr val="CC0000"/>
    <a:srgbClr val="811705"/>
    <a:srgbClr val="399AB5"/>
    <a:srgbClr val="F5770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4429" autoAdjust="0"/>
    <p:restoredTop sz="91961" autoAdjust="0"/>
  </p:normalViewPr>
  <p:slideViewPr>
    <p:cSldViewPr>
      <p:cViewPr>
        <p:scale>
          <a:sx n="60" d="100"/>
          <a:sy n="60" d="100"/>
        </p:scale>
        <p:origin x="-1338"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562"/>
    </p:cViewPr>
  </p:sorterViewPr>
  <p:notesViewPr>
    <p:cSldViewPr>
      <p:cViewPr varScale="1">
        <p:scale>
          <a:sx n="88" d="100"/>
          <a:sy n="88" d="100"/>
        </p:scale>
        <p:origin x="-382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5.wmf"/><Relationship Id="rId3" Type="http://schemas.openxmlformats.org/officeDocument/2006/relationships/image" Target="../media/image3.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8.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4.wmf"/><Relationship Id="rId3" Type="http://schemas.openxmlformats.org/officeDocument/2006/relationships/image" Target="../media/image19.wmf"/><Relationship Id="rId7" Type="http://schemas.openxmlformats.org/officeDocument/2006/relationships/image" Target="../media/image7.wmf"/><Relationship Id="rId12" Type="http://schemas.openxmlformats.org/officeDocument/2006/relationships/image" Target="../media/image10.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3.wmf"/><Relationship Id="rId5" Type="http://schemas.openxmlformats.org/officeDocument/2006/relationships/image" Target="../media/image5.wmf"/><Relationship Id="rId10" Type="http://schemas.openxmlformats.org/officeDocument/2006/relationships/image" Target="../media/image12.wmf"/><Relationship Id="rId4" Type="http://schemas.openxmlformats.org/officeDocument/2006/relationships/image" Target="../media/image20.wmf"/><Relationship Id="rId9"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0.wmf"/><Relationship Id="rId3" Type="http://schemas.openxmlformats.org/officeDocument/2006/relationships/image" Target="../media/image3.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2.wmf"/><Relationship Id="rId16" Type="http://schemas.openxmlformats.org/officeDocument/2006/relationships/image" Target="../media/image22.wmf"/><Relationship Id="rId1" Type="http://schemas.openxmlformats.org/officeDocument/2006/relationships/image" Target="../media/image1.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5.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21.wmf"/><Relationship Id="rId14"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image" Target="../media/image14.wmf"/><Relationship Id="rId3" Type="http://schemas.openxmlformats.org/officeDocument/2006/relationships/image" Target="../media/image3.wmf"/><Relationship Id="rId7" Type="http://schemas.openxmlformats.org/officeDocument/2006/relationships/image" Target="../media/image23.wmf"/><Relationship Id="rId12" Type="http://schemas.openxmlformats.org/officeDocument/2006/relationships/image" Target="../media/image25.wmf"/><Relationship Id="rId17" Type="http://schemas.openxmlformats.org/officeDocument/2006/relationships/image" Target="../media/image27.wmf"/><Relationship Id="rId2" Type="http://schemas.openxmlformats.org/officeDocument/2006/relationships/image" Target="../media/image2.wmf"/><Relationship Id="rId16" Type="http://schemas.openxmlformats.org/officeDocument/2006/relationships/image" Target="../media/image2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3.wmf"/><Relationship Id="rId5" Type="http://schemas.openxmlformats.org/officeDocument/2006/relationships/image" Target="../media/image5.wmf"/><Relationship Id="rId15" Type="http://schemas.openxmlformats.org/officeDocument/2006/relationships/image" Target="../media/image16.wmf"/><Relationship Id="rId10" Type="http://schemas.openxmlformats.org/officeDocument/2006/relationships/image" Target="../media/image12.wmf"/><Relationship Id="rId4" Type="http://schemas.openxmlformats.org/officeDocument/2006/relationships/image" Target="../media/image4.wmf"/><Relationship Id="rId9" Type="http://schemas.openxmlformats.org/officeDocument/2006/relationships/image" Target="../media/image11.wmf"/><Relationship Id="rId14" Type="http://schemas.openxmlformats.org/officeDocument/2006/relationships/image" Target="../media/image15.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36.wmf"/><Relationship Id="rId3" Type="http://schemas.openxmlformats.org/officeDocument/2006/relationships/image" Target="../media/image28.wmf"/><Relationship Id="rId7" Type="http://schemas.openxmlformats.org/officeDocument/2006/relationships/image" Target="../media/image31.wmf"/><Relationship Id="rId12" Type="http://schemas.openxmlformats.org/officeDocument/2006/relationships/image" Target="../media/image35.wmf"/><Relationship Id="rId2" Type="http://schemas.openxmlformats.org/officeDocument/2006/relationships/image" Target="../media/image2.wmf"/><Relationship Id="rId16" Type="http://schemas.openxmlformats.org/officeDocument/2006/relationships/image" Target="../media/image39.wmf"/><Relationship Id="rId1" Type="http://schemas.openxmlformats.org/officeDocument/2006/relationships/image" Target="../media/image1.wmf"/><Relationship Id="rId6" Type="http://schemas.openxmlformats.org/officeDocument/2006/relationships/image" Target="../media/image30.wmf"/><Relationship Id="rId11" Type="http://schemas.openxmlformats.org/officeDocument/2006/relationships/image" Target="../media/image34.wmf"/><Relationship Id="rId5" Type="http://schemas.openxmlformats.org/officeDocument/2006/relationships/image" Target="../media/image29.wmf"/><Relationship Id="rId15" Type="http://schemas.openxmlformats.org/officeDocument/2006/relationships/image" Target="../media/image38.wmf"/><Relationship Id="rId10" Type="http://schemas.openxmlformats.org/officeDocument/2006/relationships/image" Target="../media/image33.wmf"/><Relationship Id="rId4" Type="http://schemas.openxmlformats.org/officeDocument/2006/relationships/image" Target="../media/image5.wmf"/><Relationship Id="rId9" Type="http://schemas.openxmlformats.org/officeDocument/2006/relationships/image" Target="../media/image32.wmf"/><Relationship Id="rId14"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6" Type="http://schemas.openxmlformats.org/officeDocument/2006/relationships/image" Target="../media/image1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5" Type="http://schemas.openxmlformats.org/officeDocument/2006/relationships/image" Target="../media/image1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6" Type="http://schemas.openxmlformats.org/officeDocument/2006/relationships/image" Target="../media/image1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5" Type="http://schemas.openxmlformats.org/officeDocument/2006/relationships/image" Target="../media/image1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3.wmf"/><Relationship Id="rId7" Type="http://schemas.openxmlformats.org/officeDocument/2006/relationships/image" Target="../media/image9.wmf"/><Relationship Id="rId12"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8.wmf"/><Relationship Id="rId11" Type="http://schemas.openxmlformats.org/officeDocument/2006/relationships/image" Target="../media/image15.wmf"/><Relationship Id="rId5" Type="http://schemas.openxmlformats.org/officeDocument/2006/relationships/image" Target="../media/image6.wmf"/><Relationship Id="rId10" Type="http://schemas.openxmlformats.org/officeDocument/2006/relationships/image" Target="../media/image13.wmf"/><Relationship Id="rId4" Type="http://schemas.openxmlformats.org/officeDocument/2006/relationships/image" Target="../media/image5.wmf"/><Relationship Id="rId9"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4.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0.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3.wmf"/><Relationship Id="rId5" Type="http://schemas.openxmlformats.org/officeDocument/2006/relationships/image" Target="../media/image5.wmf"/><Relationship Id="rId10" Type="http://schemas.openxmlformats.org/officeDocument/2006/relationships/image" Target="../media/image12.wmf"/><Relationship Id="rId4" Type="http://schemas.openxmlformats.org/officeDocument/2006/relationships/image" Target="../media/image4.wmf"/><Relationship Id="rId9"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6" Type="http://schemas.openxmlformats.org/officeDocument/2006/relationships/image" Target="../media/image1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5" Type="http://schemas.openxmlformats.org/officeDocument/2006/relationships/image" Target="../media/image1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6" Type="http://schemas.openxmlformats.org/officeDocument/2006/relationships/image" Target="../media/image16.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5" Type="http://schemas.openxmlformats.org/officeDocument/2006/relationships/image" Target="../media/image1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 Id="rId1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image" Target="../media/image1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8.wmf"/><Relationship Id="rId5" Type="http://schemas.openxmlformats.org/officeDocument/2006/relationships/image" Target="../media/image6.wmf"/><Relationship Id="rId4"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image" Target="../media/image1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8.wmf"/><Relationship Id="rId5" Type="http://schemas.openxmlformats.org/officeDocument/2006/relationships/image" Target="../media/image6.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FD000-AE59-498E-B772-79A237414449}" type="datetimeFigureOut">
              <a:rPr lang="en-US" smtClean="0"/>
              <a:pPr/>
              <a:t>1/18/2018</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5F8FB-11CD-4CCC-9CDB-74F2E8D4A020}"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3C5F8FB-11CD-4CCC-9CDB-74F2E8D4A020}" type="slidenum">
              <a:rPr lang="en-IN" smtClean="0"/>
              <a:pPr/>
              <a:t>30</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439F6-F8DA-4CC0-868D-87F119B181E3}" type="datetimeFigureOut">
              <a:rPr lang="en-US" smtClean="0"/>
              <a:pPr/>
              <a:t>1/18/2018</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46EE072-9E77-406B-9194-1288FF0E53E2}"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439F6-F8DA-4CC0-868D-87F119B181E3}" type="datetimeFigureOut">
              <a:rPr lang="en-US" smtClean="0"/>
              <a:pPr/>
              <a:t>1/18/2018</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EE072-9E77-406B-9194-1288FF0E53E2}"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oleObject" Target="../embeddings/oleObject14.bin"/><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oleObject" Target="../embeddings/oleObject1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oleObject" Target="../embeddings/oleObject26.bin"/><Relationship Id="rId18" Type="http://schemas.openxmlformats.org/officeDocument/2006/relationships/oleObject" Target="../embeddings/oleObject31.bin"/><Relationship Id="rId3" Type="http://schemas.openxmlformats.org/officeDocument/2006/relationships/oleObject" Target="../embeddings/oleObject16.bin"/><Relationship Id="rId7" Type="http://schemas.openxmlformats.org/officeDocument/2006/relationships/oleObject" Target="../embeddings/oleObject20.bin"/><Relationship Id="rId12" Type="http://schemas.openxmlformats.org/officeDocument/2006/relationships/oleObject" Target="../embeddings/oleObject25.bin"/><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oleObject" Target="../embeddings/oleObject29.bin"/><Relationship Id="rId20" Type="http://schemas.openxmlformats.org/officeDocument/2006/relationships/oleObject" Target="../embeddings/oleObject33.bin"/><Relationship Id="rId1" Type="http://schemas.openxmlformats.org/officeDocument/2006/relationships/vmlDrawing" Target="../drawings/vmlDrawing2.vml"/><Relationship Id="rId6" Type="http://schemas.openxmlformats.org/officeDocument/2006/relationships/oleObject" Target="../embeddings/oleObject19.bin"/><Relationship Id="rId11" Type="http://schemas.openxmlformats.org/officeDocument/2006/relationships/oleObject" Target="../embeddings/oleObject24.bin"/><Relationship Id="rId5" Type="http://schemas.openxmlformats.org/officeDocument/2006/relationships/oleObject" Target="../embeddings/oleObject18.bin"/><Relationship Id="rId15" Type="http://schemas.openxmlformats.org/officeDocument/2006/relationships/oleObject" Target="../embeddings/oleObject28.bin"/><Relationship Id="rId10" Type="http://schemas.openxmlformats.org/officeDocument/2006/relationships/oleObject" Target="../embeddings/oleObject23.bin"/><Relationship Id="rId19" Type="http://schemas.openxmlformats.org/officeDocument/2006/relationships/oleObject" Target="../embeddings/oleObject32.bin"/><Relationship Id="rId4" Type="http://schemas.openxmlformats.org/officeDocument/2006/relationships/oleObject" Target="../embeddings/oleObject17.bin"/><Relationship Id="rId9" Type="http://schemas.openxmlformats.org/officeDocument/2006/relationships/oleObject" Target="../embeddings/oleObject22.bin"/><Relationship Id="rId14" Type="http://schemas.openxmlformats.org/officeDocument/2006/relationships/oleObject" Target="../embeddings/oleObject27.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9.bin"/><Relationship Id="rId13" Type="http://schemas.openxmlformats.org/officeDocument/2006/relationships/oleObject" Target="../embeddings/oleObject44.bin"/><Relationship Id="rId18" Type="http://schemas.openxmlformats.org/officeDocument/2006/relationships/oleObject" Target="../embeddings/oleObject49.bin"/><Relationship Id="rId3" Type="http://schemas.openxmlformats.org/officeDocument/2006/relationships/oleObject" Target="../embeddings/oleObject34.bin"/><Relationship Id="rId7" Type="http://schemas.openxmlformats.org/officeDocument/2006/relationships/oleObject" Target="../embeddings/oleObject38.bin"/><Relationship Id="rId12" Type="http://schemas.openxmlformats.org/officeDocument/2006/relationships/oleObject" Target="../embeddings/oleObject43.bin"/><Relationship Id="rId17" Type="http://schemas.openxmlformats.org/officeDocument/2006/relationships/oleObject" Target="../embeddings/oleObject48.bin"/><Relationship Id="rId2" Type="http://schemas.openxmlformats.org/officeDocument/2006/relationships/slideLayout" Target="../slideLayouts/slideLayout2.xml"/><Relationship Id="rId16" Type="http://schemas.openxmlformats.org/officeDocument/2006/relationships/oleObject" Target="../embeddings/oleObject47.bin"/><Relationship Id="rId20" Type="http://schemas.openxmlformats.org/officeDocument/2006/relationships/oleObject" Target="../embeddings/oleObject51.bin"/><Relationship Id="rId1" Type="http://schemas.openxmlformats.org/officeDocument/2006/relationships/vmlDrawing" Target="../drawings/vmlDrawing3.vml"/><Relationship Id="rId6" Type="http://schemas.openxmlformats.org/officeDocument/2006/relationships/oleObject" Target="../embeddings/oleObject37.bin"/><Relationship Id="rId11" Type="http://schemas.openxmlformats.org/officeDocument/2006/relationships/oleObject" Target="../embeddings/oleObject42.bin"/><Relationship Id="rId5" Type="http://schemas.openxmlformats.org/officeDocument/2006/relationships/oleObject" Target="../embeddings/oleObject36.bin"/><Relationship Id="rId15" Type="http://schemas.openxmlformats.org/officeDocument/2006/relationships/oleObject" Target="../embeddings/oleObject46.bin"/><Relationship Id="rId10" Type="http://schemas.openxmlformats.org/officeDocument/2006/relationships/oleObject" Target="../embeddings/oleObject41.bin"/><Relationship Id="rId19" Type="http://schemas.openxmlformats.org/officeDocument/2006/relationships/oleObject" Target="../embeddings/oleObject50.bin"/><Relationship Id="rId4" Type="http://schemas.openxmlformats.org/officeDocument/2006/relationships/oleObject" Target="../embeddings/oleObject35.bin"/><Relationship Id="rId9" Type="http://schemas.openxmlformats.org/officeDocument/2006/relationships/oleObject" Target="../embeddings/oleObject40.bin"/><Relationship Id="rId14" Type="http://schemas.openxmlformats.org/officeDocument/2006/relationships/oleObject" Target="../embeddings/oleObject45.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7.bin"/><Relationship Id="rId13" Type="http://schemas.openxmlformats.org/officeDocument/2006/relationships/oleObject" Target="../embeddings/oleObject62.bin"/><Relationship Id="rId3" Type="http://schemas.openxmlformats.org/officeDocument/2006/relationships/oleObject" Target="../embeddings/oleObject52.bin"/><Relationship Id="rId7" Type="http://schemas.openxmlformats.org/officeDocument/2006/relationships/oleObject" Target="../embeddings/oleObject56.bin"/><Relationship Id="rId12"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5.bin"/><Relationship Id="rId11" Type="http://schemas.openxmlformats.org/officeDocument/2006/relationships/oleObject" Target="../embeddings/oleObject60.bin"/><Relationship Id="rId5" Type="http://schemas.openxmlformats.org/officeDocument/2006/relationships/oleObject" Target="../embeddings/oleObject54.bin"/><Relationship Id="rId15" Type="http://schemas.openxmlformats.org/officeDocument/2006/relationships/oleObject" Target="../embeddings/oleObject64.bin"/><Relationship Id="rId10" Type="http://schemas.openxmlformats.org/officeDocument/2006/relationships/oleObject" Target="../embeddings/oleObject59.bin"/><Relationship Id="rId4" Type="http://schemas.openxmlformats.org/officeDocument/2006/relationships/oleObject" Target="../embeddings/oleObject53.bin"/><Relationship Id="rId9" Type="http://schemas.openxmlformats.org/officeDocument/2006/relationships/oleObject" Target="../embeddings/oleObject58.bin"/><Relationship Id="rId14" Type="http://schemas.openxmlformats.org/officeDocument/2006/relationships/oleObject" Target="../embeddings/oleObject63.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69.bin"/><Relationship Id="rId13" Type="http://schemas.openxmlformats.org/officeDocument/2006/relationships/oleObject" Target="../embeddings/oleObject74.bin"/><Relationship Id="rId3" Type="http://schemas.openxmlformats.org/officeDocument/2006/relationships/notesSlide" Target="../notesSlides/notesSlide1.xml"/><Relationship Id="rId7" Type="http://schemas.openxmlformats.org/officeDocument/2006/relationships/oleObject" Target="../embeddings/oleObject68.bin"/><Relationship Id="rId12" Type="http://schemas.openxmlformats.org/officeDocument/2006/relationships/oleObject" Target="../embeddings/oleObject73.bin"/><Relationship Id="rId17" Type="http://schemas.openxmlformats.org/officeDocument/2006/relationships/oleObject" Target="../embeddings/oleObject78.bin"/><Relationship Id="rId2" Type="http://schemas.openxmlformats.org/officeDocument/2006/relationships/slideLayout" Target="../slideLayouts/slideLayout2.xml"/><Relationship Id="rId16" Type="http://schemas.openxmlformats.org/officeDocument/2006/relationships/oleObject" Target="../embeddings/oleObject77.bin"/><Relationship Id="rId1" Type="http://schemas.openxmlformats.org/officeDocument/2006/relationships/vmlDrawing" Target="../drawings/vmlDrawing5.vml"/><Relationship Id="rId6" Type="http://schemas.openxmlformats.org/officeDocument/2006/relationships/oleObject" Target="../embeddings/oleObject67.bin"/><Relationship Id="rId11" Type="http://schemas.openxmlformats.org/officeDocument/2006/relationships/oleObject" Target="../embeddings/oleObject72.bin"/><Relationship Id="rId5" Type="http://schemas.openxmlformats.org/officeDocument/2006/relationships/oleObject" Target="../embeddings/oleObject66.bin"/><Relationship Id="rId15" Type="http://schemas.openxmlformats.org/officeDocument/2006/relationships/oleObject" Target="../embeddings/oleObject76.bin"/><Relationship Id="rId10" Type="http://schemas.openxmlformats.org/officeDocument/2006/relationships/oleObject" Target="../embeddings/oleObject71.bin"/><Relationship Id="rId4" Type="http://schemas.openxmlformats.org/officeDocument/2006/relationships/oleObject" Target="../embeddings/oleObject65.bin"/><Relationship Id="rId9" Type="http://schemas.openxmlformats.org/officeDocument/2006/relationships/oleObject" Target="../embeddings/oleObject70.bin"/><Relationship Id="rId14" Type="http://schemas.openxmlformats.org/officeDocument/2006/relationships/oleObject" Target="../embeddings/oleObject75.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84.bin"/><Relationship Id="rId13" Type="http://schemas.openxmlformats.org/officeDocument/2006/relationships/oleObject" Target="../embeddings/oleObject89.bin"/><Relationship Id="rId18" Type="http://schemas.openxmlformats.org/officeDocument/2006/relationships/oleObject" Target="../embeddings/oleObject94.bin"/><Relationship Id="rId3" Type="http://schemas.openxmlformats.org/officeDocument/2006/relationships/oleObject" Target="../embeddings/oleObject79.bin"/><Relationship Id="rId7" Type="http://schemas.openxmlformats.org/officeDocument/2006/relationships/oleObject" Target="../embeddings/oleObject83.bin"/><Relationship Id="rId12" Type="http://schemas.openxmlformats.org/officeDocument/2006/relationships/oleObject" Target="../embeddings/oleObject88.bin"/><Relationship Id="rId17" Type="http://schemas.openxmlformats.org/officeDocument/2006/relationships/oleObject" Target="../embeddings/oleObject93.bin"/><Relationship Id="rId2" Type="http://schemas.openxmlformats.org/officeDocument/2006/relationships/slideLayout" Target="../slideLayouts/slideLayout2.xml"/><Relationship Id="rId16" Type="http://schemas.openxmlformats.org/officeDocument/2006/relationships/oleObject" Target="../embeddings/oleObject92.bin"/><Relationship Id="rId20" Type="http://schemas.openxmlformats.org/officeDocument/2006/relationships/oleObject" Target="../embeddings/oleObject96.bin"/><Relationship Id="rId1" Type="http://schemas.openxmlformats.org/officeDocument/2006/relationships/vmlDrawing" Target="../drawings/vmlDrawing6.vml"/><Relationship Id="rId6" Type="http://schemas.openxmlformats.org/officeDocument/2006/relationships/oleObject" Target="../embeddings/oleObject82.bin"/><Relationship Id="rId11" Type="http://schemas.openxmlformats.org/officeDocument/2006/relationships/oleObject" Target="../embeddings/oleObject87.bin"/><Relationship Id="rId5" Type="http://schemas.openxmlformats.org/officeDocument/2006/relationships/oleObject" Target="../embeddings/oleObject81.bin"/><Relationship Id="rId15" Type="http://schemas.openxmlformats.org/officeDocument/2006/relationships/oleObject" Target="../embeddings/oleObject91.bin"/><Relationship Id="rId10" Type="http://schemas.openxmlformats.org/officeDocument/2006/relationships/oleObject" Target="../embeddings/oleObject86.bin"/><Relationship Id="rId19" Type="http://schemas.openxmlformats.org/officeDocument/2006/relationships/oleObject" Target="../embeddings/oleObject95.bin"/><Relationship Id="rId4" Type="http://schemas.openxmlformats.org/officeDocument/2006/relationships/oleObject" Target="../embeddings/oleObject80.bin"/><Relationship Id="rId9" Type="http://schemas.openxmlformats.org/officeDocument/2006/relationships/oleObject" Target="../embeddings/oleObject85.bin"/><Relationship Id="rId14" Type="http://schemas.openxmlformats.org/officeDocument/2006/relationships/oleObject" Target="../embeddings/oleObject90.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02.bin"/><Relationship Id="rId13" Type="http://schemas.openxmlformats.org/officeDocument/2006/relationships/oleObject" Target="../embeddings/oleObject107.bin"/><Relationship Id="rId18" Type="http://schemas.openxmlformats.org/officeDocument/2006/relationships/oleObject" Target="../embeddings/oleObject112.bin"/><Relationship Id="rId3" Type="http://schemas.openxmlformats.org/officeDocument/2006/relationships/oleObject" Target="../embeddings/oleObject97.bin"/><Relationship Id="rId7" Type="http://schemas.openxmlformats.org/officeDocument/2006/relationships/oleObject" Target="../embeddings/oleObject101.bin"/><Relationship Id="rId12" Type="http://schemas.openxmlformats.org/officeDocument/2006/relationships/oleObject" Target="../embeddings/oleObject106.bin"/><Relationship Id="rId17" Type="http://schemas.openxmlformats.org/officeDocument/2006/relationships/oleObject" Target="../embeddings/oleObject111.bin"/><Relationship Id="rId2" Type="http://schemas.openxmlformats.org/officeDocument/2006/relationships/slideLayout" Target="../slideLayouts/slideLayout2.xml"/><Relationship Id="rId16" Type="http://schemas.openxmlformats.org/officeDocument/2006/relationships/oleObject" Target="../embeddings/oleObject110.bin"/><Relationship Id="rId20" Type="http://schemas.openxmlformats.org/officeDocument/2006/relationships/oleObject" Target="../embeddings/oleObject114.bin"/><Relationship Id="rId1" Type="http://schemas.openxmlformats.org/officeDocument/2006/relationships/vmlDrawing" Target="../drawings/vmlDrawing7.vml"/><Relationship Id="rId6" Type="http://schemas.openxmlformats.org/officeDocument/2006/relationships/oleObject" Target="../embeddings/oleObject100.bin"/><Relationship Id="rId11" Type="http://schemas.openxmlformats.org/officeDocument/2006/relationships/oleObject" Target="../embeddings/oleObject105.bin"/><Relationship Id="rId5" Type="http://schemas.openxmlformats.org/officeDocument/2006/relationships/oleObject" Target="../embeddings/oleObject99.bin"/><Relationship Id="rId15" Type="http://schemas.openxmlformats.org/officeDocument/2006/relationships/oleObject" Target="../embeddings/oleObject109.bin"/><Relationship Id="rId10" Type="http://schemas.openxmlformats.org/officeDocument/2006/relationships/oleObject" Target="../embeddings/oleObject104.bin"/><Relationship Id="rId19" Type="http://schemas.openxmlformats.org/officeDocument/2006/relationships/oleObject" Target="../embeddings/oleObject113.bin"/><Relationship Id="rId4" Type="http://schemas.openxmlformats.org/officeDocument/2006/relationships/oleObject" Target="../embeddings/oleObject98.bin"/><Relationship Id="rId9" Type="http://schemas.openxmlformats.org/officeDocument/2006/relationships/oleObject" Target="../embeddings/oleObject103.bin"/><Relationship Id="rId14" Type="http://schemas.openxmlformats.org/officeDocument/2006/relationships/oleObject" Target="../embeddings/oleObject108.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120.bin"/><Relationship Id="rId3" Type="http://schemas.openxmlformats.org/officeDocument/2006/relationships/oleObject" Target="../embeddings/oleObject115.bin"/><Relationship Id="rId7" Type="http://schemas.openxmlformats.org/officeDocument/2006/relationships/oleObject" Target="../embeddings/oleObject11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18.bin"/><Relationship Id="rId11" Type="http://schemas.openxmlformats.org/officeDocument/2006/relationships/oleObject" Target="../embeddings/oleObject123.bin"/><Relationship Id="rId5" Type="http://schemas.openxmlformats.org/officeDocument/2006/relationships/oleObject" Target="../embeddings/oleObject117.bin"/><Relationship Id="rId10" Type="http://schemas.openxmlformats.org/officeDocument/2006/relationships/oleObject" Target="../embeddings/oleObject122.bin"/><Relationship Id="rId4" Type="http://schemas.openxmlformats.org/officeDocument/2006/relationships/oleObject" Target="../embeddings/oleObject116.bin"/><Relationship Id="rId9" Type="http://schemas.openxmlformats.org/officeDocument/2006/relationships/oleObject" Target="../embeddings/oleObject121.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129.bin"/><Relationship Id="rId3" Type="http://schemas.openxmlformats.org/officeDocument/2006/relationships/oleObject" Target="../embeddings/oleObject124.bin"/><Relationship Id="rId7" Type="http://schemas.openxmlformats.org/officeDocument/2006/relationships/oleObject" Target="../embeddings/oleObject128.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27.bin"/><Relationship Id="rId11" Type="http://schemas.openxmlformats.org/officeDocument/2006/relationships/oleObject" Target="../embeddings/oleObject132.bin"/><Relationship Id="rId5" Type="http://schemas.openxmlformats.org/officeDocument/2006/relationships/oleObject" Target="../embeddings/oleObject126.bin"/><Relationship Id="rId10" Type="http://schemas.openxmlformats.org/officeDocument/2006/relationships/oleObject" Target="../embeddings/oleObject131.bin"/><Relationship Id="rId4" Type="http://schemas.openxmlformats.org/officeDocument/2006/relationships/oleObject" Target="../embeddings/oleObject125.bin"/><Relationship Id="rId9" Type="http://schemas.openxmlformats.org/officeDocument/2006/relationships/oleObject" Target="../embeddings/oleObject130.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138.bin"/><Relationship Id="rId13" Type="http://schemas.openxmlformats.org/officeDocument/2006/relationships/oleObject" Target="../embeddings/oleObject143.bin"/><Relationship Id="rId18" Type="http://schemas.openxmlformats.org/officeDocument/2006/relationships/oleObject" Target="../embeddings/oleObject148.bin"/><Relationship Id="rId3" Type="http://schemas.openxmlformats.org/officeDocument/2006/relationships/oleObject" Target="../embeddings/oleObject133.bin"/><Relationship Id="rId7" Type="http://schemas.openxmlformats.org/officeDocument/2006/relationships/oleObject" Target="../embeddings/oleObject137.bin"/><Relationship Id="rId12" Type="http://schemas.openxmlformats.org/officeDocument/2006/relationships/oleObject" Target="../embeddings/oleObject142.bin"/><Relationship Id="rId17" Type="http://schemas.openxmlformats.org/officeDocument/2006/relationships/oleObject" Target="../embeddings/oleObject147.bin"/><Relationship Id="rId2" Type="http://schemas.openxmlformats.org/officeDocument/2006/relationships/slideLayout" Target="../slideLayouts/slideLayout2.xml"/><Relationship Id="rId16" Type="http://schemas.openxmlformats.org/officeDocument/2006/relationships/oleObject" Target="../embeddings/oleObject146.bin"/><Relationship Id="rId1" Type="http://schemas.openxmlformats.org/officeDocument/2006/relationships/vmlDrawing" Target="../drawings/vmlDrawing10.vml"/><Relationship Id="rId6" Type="http://schemas.openxmlformats.org/officeDocument/2006/relationships/oleObject" Target="../embeddings/oleObject136.bin"/><Relationship Id="rId11" Type="http://schemas.openxmlformats.org/officeDocument/2006/relationships/oleObject" Target="../embeddings/oleObject141.bin"/><Relationship Id="rId5" Type="http://schemas.openxmlformats.org/officeDocument/2006/relationships/oleObject" Target="../embeddings/oleObject135.bin"/><Relationship Id="rId15" Type="http://schemas.openxmlformats.org/officeDocument/2006/relationships/oleObject" Target="../embeddings/oleObject145.bin"/><Relationship Id="rId10" Type="http://schemas.openxmlformats.org/officeDocument/2006/relationships/oleObject" Target="../embeddings/oleObject140.bin"/><Relationship Id="rId19" Type="http://schemas.openxmlformats.org/officeDocument/2006/relationships/oleObject" Target="../embeddings/oleObject149.bin"/><Relationship Id="rId4" Type="http://schemas.openxmlformats.org/officeDocument/2006/relationships/oleObject" Target="../embeddings/oleObject134.bin"/><Relationship Id="rId9" Type="http://schemas.openxmlformats.org/officeDocument/2006/relationships/oleObject" Target="../embeddings/oleObject139.bin"/><Relationship Id="rId14" Type="http://schemas.openxmlformats.org/officeDocument/2006/relationships/oleObject" Target="../embeddings/oleObject144.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55.bin"/><Relationship Id="rId13" Type="http://schemas.openxmlformats.org/officeDocument/2006/relationships/oleObject" Target="../embeddings/oleObject160.bin"/><Relationship Id="rId3" Type="http://schemas.openxmlformats.org/officeDocument/2006/relationships/oleObject" Target="../embeddings/oleObject150.bin"/><Relationship Id="rId7" Type="http://schemas.openxmlformats.org/officeDocument/2006/relationships/oleObject" Target="../embeddings/oleObject154.bin"/><Relationship Id="rId12" Type="http://schemas.openxmlformats.org/officeDocument/2006/relationships/oleObject" Target="../embeddings/oleObject159.bin"/><Relationship Id="rId2" Type="http://schemas.openxmlformats.org/officeDocument/2006/relationships/slideLayout" Target="../slideLayouts/slideLayout2.xml"/><Relationship Id="rId16" Type="http://schemas.openxmlformats.org/officeDocument/2006/relationships/oleObject" Target="../embeddings/oleObject163.bin"/><Relationship Id="rId1" Type="http://schemas.openxmlformats.org/officeDocument/2006/relationships/vmlDrawing" Target="../drawings/vmlDrawing11.vml"/><Relationship Id="rId6" Type="http://schemas.openxmlformats.org/officeDocument/2006/relationships/oleObject" Target="../embeddings/oleObject153.bin"/><Relationship Id="rId11" Type="http://schemas.openxmlformats.org/officeDocument/2006/relationships/oleObject" Target="../embeddings/oleObject158.bin"/><Relationship Id="rId5" Type="http://schemas.openxmlformats.org/officeDocument/2006/relationships/oleObject" Target="../embeddings/oleObject152.bin"/><Relationship Id="rId15" Type="http://schemas.openxmlformats.org/officeDocument/2006/relationships/oleObject" Target="../embeddings/oleObject162.bin"/><Relationship Id="rId10" Type="http://schemas.openxmlformats.org/officeDocument/2006/relationships/oleObject" Target="../embeddings/oleObject157.bin"/><Relationship Id="rId4" Type="http://schemas.openxmlformats.org/officeDocument/2006/relationships/oleObject" Target="../embeddings/oleObject151.bin"/><Relationship Id="rId9" Type="http://schemas.openxmlformats.org/officeDocument/2006/relationships/oleObject" Target="../embeddings/oleObject156.bin"/><Relationship Id="rId14" Type="http://schemas.openxmlformats.org/officeDocument/2006/relationships/oleObject" Target="../embeddings/oleObject161.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169.bin"/><Relationship Id="rId13" Type="http://schemas.openxmlformats.org/officeDocument/2006/relationships/oleObject" Target="../embeddings/oleObject174.bin"/><Relationship Id="rId18" Type="http://schemas.openxmlformats.org/officeDocument/2006/relationships/oleObject" Target="../embeddings/oleObject179.bin"/><Relationship Id="rId3" Type="http://schemas.openxmlformats.org/officeDocument/2006/relationships/oleObject" Target="../embeddings/oleObject164.bin"/><Relationship Id="rId7" Type="http://schemas.openxmlformats.org/officeDocument/2006/relationships/oleObject" Target="../embeddings/oleObject168.bin"/><Relationship Id="rId12" Type="http://schemas.openxmlformats.org/officeDocument/2006/relationships/oleObject" Target="../embeddings/oleObject173.bin"/><Relationship Id="rId17" Type="http://schemas.openxmlformats.org/officeDocument/2006/relationships/oleObject" Target="../embeddings/oleObject178.bin"/><Relationship Id="rId2" Type="http://schemas.openxmlformats.org/officeDocument/2006/relationships/slideLayout" Target="../slideLayouts/slideLayout2.xml"/><Relationship Id="rId16" Type="http://schemas.openxmlformats.org/officeDocument/2006/relationships/oleObject" Target="../embeddings/oleObject177.bin"/><Relationship Id="rId1" Type="http://schemas.openxmlformats.org/officeDocument/2006/relationships/vmlDrawing" Target="../drawings/vmlDrawing12.vml"/><Relationship Id="rId6" Type="http://schemas.openxmlformats.org/officeDocument/2006/relationships/oleObject" Target="../embeddings/oleObject167.bin"/><Relationship Id="rId11" Type="http://schemas.openxmlformats.org/officeDocument/2006/relationships/oleObject" Target="../embeddings/oleObject172.bin"/><Relationship Id="rId5" Type="http://schemas.openxmlformats.org/officeDocument/2006/relationships/oleObject" Target="../embeddings/oleObject166.bin"/><Relationship Id="rId15" Type="http://schemas.openxmlformats.org/officeDocument/2006/relationships/oleObject" Target="../embeddings/oleObject176.bin"/><Relationship Id="rId10" Type="http://schemas.openxmlformats.org/officeDocument/2006/relationships/oleObject" Target="../embeddings/oleObject171.bin"/><Relationship Id="rId19" Type="http://schemas.openxmlformats.org/officeDocument/2006/relationships/oleObject" Target="../embeddings/oleObject180.bin"/><Relationship Id="rId4" Type="http://schemas.openxmlformats.org/officeDocument/2006/relationships/oleObject" Target="../embeddings/oleObject165.bin"/><Relationship Id="rId9" Type="http://schemas.openxmlformats.org/officeDocument/2006/relationships/oleObject" Target="../embeddings/oleObject170.bin"/><Relationship Id="rId14" Type="http://schemas.openxmlformats.org/officeDocument/2006/relationships/oleObject" Target="../embeddings/oleObject175.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186.bin"/><Relationship Id="rId13" Type="http://schemas.openxmlformats.org/officeDocument/2006/relationships/oleObject" Target="../embeddings/oleObject191.bin"/><Relationship Id="rId18" Type="http://schemas.openxmlformats.org/officeDocument/2006/relationships/oleObject" Target="../embeddings/oleObject196.bin"/><Relationship Id="rId3" Type="http://schemas.openxmlformats.org/officeDocument/2006/relationships/oleObject" Target="../embeddings/oleObject181.bin"/><Relationship Id="rId7" Type="http://schemas.openxmlformats.org/officeDocument/2006/relationships/oleObject" Target="../embeddings/oleObject185.bin"/><Relationship Id="rId12" Type="http://schemas.openxmlformats.org/officeDocument/2006/relationships/oleObject" Target="../embeddings/oleObject190.bin"/><Relationship Id="rId17" Type="http://schemas.openxmlformats.org/officeDocument/2006/relationships/oleObject" Target="../embeddings/oleObject195.bin"/><Relationship Id="rId2" Type="http://schemas.openxmlformats.org/officeDocument/2006/relationships/slideLayout" Target="../slideLayouts/slideLayout2.xml"/><Relationship Id="rId16" Type="http://schemas.openxmlformats.org/officeDocument/2006/relationships/oleObject" Target="../embeddings/oleObject194.bin"/><Relationship Id="rId1" Type="http://schemas.openxmlformats.org/officeDocument/2006/relationships/vmlDrawing" Target="../drawings/vmlDrawing13.vml"/><Relationship Id="rId6" Type="http://schemas.openxmlformats.org/officeDocument/2006/relationships/oleObject" Target="../embeddings/oleObject184.bin"/><Relationship Id="rId11" Type="http://schemas.openxmlformats.org/officeDocument/2006/relationships/oleObject" Target="../embeddings/oleObject189.bin"/><Relationship Id="rId5" Type="http://schemas.openxmlformats.org/officeDocument/2006/relationships/oleObject" Target="../embeddings/oleObject183.bin"/><Relationship Id="rId15" Type="http://schemas.openxmlformats.org/officeDocument/2006/relationships/oleObject" Target="../embeddings/oleObject193.bin"/><Relationship Id="rId10" Type="http://schemas.openxmlformats.org/officeDocument/2006/relationships/oleObject" Target="../embeddings/oleObject188.bin"/><Relationship Id="rId19" Type="http://schemas.openxmlformats.org/officeDocument/2006/relationships/oleObject" Target="../embeddings/oleObject197.bin"/><Relationship Id="rId4" Type="http://schemas.openxmlformats.org/officeDocument/2006/relationships/oleObject" Target="../embeddings/oleObject182.bin"/><Relationship Id="rId9" Type="http://schemas.openxmlformats.org/officeDocument/2006/relationships/oleObject" Target="../embeddings/oleObject187.bin"/><Relationship Id="rId14" Type="http://schemas.openxmlformats.org/officeDocument/2006/relationships/oleObject" Target="../embeddings/oleObject192.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203.bin"/><Relationship Id="rId13" Type="http://schemas.openxmlformats.org/officeDocument/2006/relationships/oleObject" Target="../embeddings/oleObject208.bin"/><Relationship Id="rId18" Type="http://schemas.openxmlformats.org/officeDocument/2006/relationships/oleObject" Target="../embeddings/oleObject213.bin"/><Relationship Id="rId3" Type="http://schemas.openxmlformats.org/officeDocument/2006/relationships/oleObject" Target="../embeddings/oleObject198.bin"/><Relationship Id="rId7" Type="http://schemas.openxmlformats.org/officeDocument/2006/relationships/oleObject" Target="../embeddings/oleObject202.bin"/><Relationship Id="rId12" Type="http://schemas.openxmlformats.org/officeDocument/2006/relationships/oleObject" Target="../embeddings/oleObject207.bin"/><Relationship Id="rId17" Type="http://schemas.openxmlformats.org/officeDocument/2006/relationships/oleObject" Target="../embeddings/oleObject212.bin"/><Relationship Id="rId2" Type="http://schemas.openxmlformats.org/officeDocument/2006/relationships/slideLayout" Target="../slideLayouts/slideLayout2.xml"/><Relationship Id="rId16" Type="http://schemas.openxmlformats.org/officeDocument/2006/relationships/oleObject" Target="../embeddings/oleObject211.bin"/><Relationship Id="rId1" Type="http://schemas.openxmlformats.org/officeDocument/2006/relationships/vmlDrawing" Target="../drawings/vmlDrawing14.vml"/><Relationship Id="rId6" Type="http://schemas.openxmlformats.org/officeDocument/2006/relationships/oleObject" Target="../embeddings/oleObject201.bin"/><Relationship Id="rId11" Type="http://schemas.openxmlformats.org/officeDocument/2006/relationships/oleObject" Target="../embeddings/oleObject206.bin"/><Relationship Id="rId5" Type="http://schemas.openxmlformats.org/officeDocument/2006/relationships/oleObject" Target="../embeddings/oleObject200.bin"/><Relationship Id="rId15" Type="http://schemas.openxmlformats.org/officeDocument/2006/relationships/oleObject" Target="../embeddings/oleObject210.bin"/><Relationship Id="rId10" Type="http://schemas.openxmlformats.org/officeDocument/2006/relationships/oleObject" Target="../embeddings/oleObject205.bin"/><Relationship Id="rId4" Type="http://schemas.openxmlformats.org/officeDocument/2006/relationships/oleObject" Target="../embeddings/oleObject199.bin"/><Relationship Id="rId9" Type="http://schemas.openxmlformats.org/officeDocument/2006/relationships/oleObject" Target="../embeddings/oleObject204.bin"/><Relationship Id="rId14" Type="http://schemas.openxmlformats.org/officeDocument/2006/relationships/oleObject" Target="../embeddings/oleObject209.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SEMESTER </a:t>
            </a:r>
            <a:r>
              <a:rPr lang="en-IN" dirty="0" smtClean="0"/>
              <a:t>IV</a:t>
            </a:r>
            <a:endParaRPr lang="en-IN" dirty="0"/>
          </a:p>
        </p:txBody>
      </p:sp>
      <p:sp>
        <p:nvSpPr>
          <p:cNvPr id="3" name="Content Placeholder 2"/>
          <p:cNvSpPr>
            <a:spLocks noGrp="1"/>
          </p:cNvSpPr>
          <p:nvPr>
            <p:ph idx="1"/>
          </p:nvPr>
        </p:nvSpPr>
        <p:spPr/>
        <p:txBody>
          <a:bodyPr>
            <a:normAutofit/>
          </a:bodyPr>
          <a:lstStyle/>
          <a:p>
            <a:pPr>
              <a:buNone/>
            </a:pPr>
            <a:r>
              <a:rPr lang="en-IN" b="1" dirty="0" smtClean="0"/>
              <a:t>Module 2: Public Revenue</a:t>
            </a:r>
          </a:p>
          <a:p>
            <a:r>
              <a:rPr lang="en-IN" dirty="0" smtClean="0"/>
              <a:t>Public Revenue : Sources of Revenue (Tax &amp; Non – Tax Revenue) – </a:t>
            </a:r>
          </a:p>
          <a:p>
            <a:r>
              <a:rPr lang="en-IN" dirty="0" smtClean="0"/>
              <a:t>Merits and Demerits of Direct &amp; Indirect</a:t>
            </a:r>
          </a:p>
          <a:p>
            <a:r>
              <a:rPr lang="en-IN" dirty="0" smtClean="0"/>
              <a:t>Tax- Impact and Incidence of Taxation</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571504"/>
          </a:xfrm>
        </p:spPr>
        <p:txBody>
          <a:bodyPr>
            <a:normAutofit fontScale="90000"/>
          </a:bodyPr>
          <a:lstStyle/>
          <a:p>
            <a:r>
              <a:rPr lang="en-IN" sz="4000" b="1" dirty="0" smtClean="0"/>
              <a:t>Sources of Non-Tax Revenue</a:t>
            </a:r>
            <a:endParaRPr lang="en-IN" sz="4000" b="1" dirty="0"/>
          </a:p>
        </p:txBody>
      </p:sp>
      <p:sp>
        <p:nvSpPr>
          <p:cNvPr id="3" name="Content Placeholder 2"/>
          <p:cNvSpPr>
            <a:spLocks noGrp="1"/>
          </p:cNvSpPr>
          <p:nvPr>
            <p:ph idx="1"/>
          </p:nvPr>
        </p:nvSpPr>
        <p:spPr>
          <a:xfrm>
            <a:off x="357158" y="635526"/>
            <a:ext cx="8329642" cy="6008184"/>
          </a:xfrm>
        </p:spPr>
        <p:txBody>
          <a:bodyPr>
            <a:noAutofit/>
          </a:bodyPr>
          <a:lstStyle/>
          <a:p>
            <a:pPr marL="514350" indent="-514350" algn="just">
              <a:spcBef>
                <a:spcPts val="0"/>
              </a:spcBef>
              <a:buFont typeface="+mj-lt"/>
              <a:buAutoNum type="arabicPeriod" startAt="4"/>
            </a:pPr>
            <a:r>
              <a:rPr lang="en-IN" sz="2800" b="1" dirty="0" smtClean="0"/>
              <a:t>Income </a:t>
            </a:r>
            <a:r>
              <a:rPr lang="en-IN" sz="2800" b="1" dirty="0" smtClean="0"/>
              <a:t>from Investment: </a:t>
            </a:r>
            <a:r>
              <a:rPr lang="en-IN" sz="2800" dirty="0" smtClean="0"/>
              <a:t>The govts get revenue from the investments in the form of profits, dividends and interest on loans. </a:t>
            </a:r>
          </a:p>
          <a:p>
            <a:pPr marL="514350" indent="-514350" algn="just">
              <a:spcBef>
                <a:spcPts val="0"/>
              </a:spcBef>
              <a:buFont typeface="+mj-lt"/>
              <a:buAutoNum type="arabicPeriod" startAt="4"/>
            </a:pPr>
            <a:r>
              <a:rPr lang="en-IN" sz="2800" b="1" dirty="0" smtClean="0"/>
              <a:t>Rent: </a:t>
            </a:r>
            <a:r>
              <a:rPr lang="en-IN" sz="2800" dirty="0" smtClean="0"/>
              <a:t>The govts also gets revenue in the form of rent on govts lands, buildings and houses.</a:t>
            </a:r>
          </a:p>
          <a:p>
            <a:pPr marL="514350" indent="-514350" algn="just">
              <a:spcBef>
                <a:spcPts val="0"/>
              </a:spcBef>
              <a:buFont typeface="+mj-lt"/>
              <a:buAutoNum type="arabicPeriod" startAt="4"/>
            </a:pPr>
            <a:r>
              <a:rPr lang="en-IN" sz="2800" b="1" dirty="0" smtClean="0"/>
              <a:t>Donations and Contributions: </a:t>
            </a:r>
            <a:r>
              <a:rPr lang="en-IN" sz="2800" dirty="0" smtClean="0"/>
              <a:t>They are voluntary contributions by individuals or institutions to the govts. In the modern days govts may also receive grants from other govts or from foreign countries.</a:t>
            </a:r>
            <a:endParaRPr lang="en-IN" sz="2800" b="1" dirty="0" smtClean="0"/>
          </a:p>
          <a:p>
            <a:pPr marL="514350" indent="-514350" algn="just">
              <a:spcBef>
                <a:spcPts val="0"/>
              </a:spcBef>
              <a:buNone/>
            </a:pPr>
            <a:endParaRPr lang="en-IN"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84" y="571480"/>
            <a:ext cx="3857652" cy="6429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solidFill>
                  <a:schemeClr val="tx1"/>
                </a:solidFill>
              </a:rPr>
              <a:t>MERITS</a:t>
            </a:r>
            <a:endParaRPr lang="en-IN" sz="2800" dirty="0">
              <a:solidFill>
                <a:schemeClr val="tx1"/>
              </a:solidFill>
            </a:endParaRPr>
          </a:p>
        </p:txBody>
      </p:sp>
      <p:sp>
        <p:nvSpPr>
          <p:cNvPr id="7" name="Rectangle 6"/>
          <p:cNvSpPr/>
          <p:nvPr/>
        </p:nvSpPr>
        <p:spPr>
          <a:xfrm>
            <a:off x="785786" y="1928802"/>
            <a:ext cx="2000264"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DIRECT TAX</a:t>
            </a:r>
          </a:p>
        </p:txBody>
      </p:sp>
      <p:sp>
        <p:nvSpPr>
          <p:cNvPr id="8" name="Rectangle 7"/>
          <p:cNvSpPr/>
          <p:nvPr/>
        </p:nvSpPr>
        <p:spPr>
          <a:xfrm>
            <a:off x="5000628" y="1928802"/>
            <a:ext cx="2500330"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dirty="0" smtClean="0">
              <a:solidFill>
                <a:schemeClr val="tx1"/>
              </a:solidFill>
            </a:endParaRPr>
          </a:p>
          <a:p>
            <a:pPr algn="ctr"/>
            <a:r>
              <a:rPr lang="en-IN" sz="2000" b="1" dirty="0" smtClean="0">
                <a:solidFill>
                  <a:schemeClr val="tx1"/>
                </a:solidFill>
              </a:rPr>
              <a:t>INDIRECT TAX</a:t>
            </a:r>
          </a:p>
          <a:p>
            <a:pPr algn="ctr"/>
            <a:endParaRPr lang="en-IN" b="1" dirty="0"/>
          </a:p>
        </p:txBody>
      </p:sp>
      <p:cxnSp>
        <p:nvCxnSpPr>
          <p:cNvPr id="16" name="Straight Connector 15"/>
          <p:cNvCxnSpPr/>
          <p:nvPr/>
        </p:nvCxnSpPr>
        <p:spPr>
          <a:xfrm rot="5400000">
            <a:off x="4072728" y="1356504"/>
            <a:ext cx="284958"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072464"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930116"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285984"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214810"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85786" y="2857496"/>
            <a:ext cx="3571900" cy="22145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mj-lt"/>
              <a:buAutoNum type="arabicPeriod"/>
            </a:pPr>
            <a:r>
              <a:rPr lang="en-IN" dirty="0" smtClean="0">
                <a:solidFill>
                  <a:schemeClr val="tx1"/>
                </a:solidFill>
              </a:rPr>
              <a:t>Direct Taxes are equitable </a:t>
            </a:r>
          </a:p>
          <a:p>
            <a:pPr marL="342900" indent="-342900">
              <a:buFont typeface="+mj-lt"/>
              <a:buAutoNum type="arabicPeriod"/>
            </a:pPr>
            <a:r>
              <a:rPr lang="en-IN" dirty="0" smtClean="0">
                <a:solidFill>
                  <a:schemeClr val="tx1"/>
                </a:solidFill>
              </a:rPr>
              <a:t>Direct taxes satisfy the canon of certainty</a:t>
            </a:r>
          </a:p>
          <a:p>
            <a:pPr marL="342900" indent="-342900">
              <a:buFont typeface="+mj-lt"/>
              <a:buAutoNum type="arabicPeriod"/>
            </a:pPr>
            <a:r>
              <a:rPr lang="en-IN" dirty="0" smtClean="0">
                <a:solidFill>
                  <a:schemeClr val="tx1"/>
                </a:solidFill>
              </a:rPr>
              <a:t>Direct taxes are elastic</a:t>
            </a:r>
          </a:p>
          <a:p>
            <a:pPr marL="342900" indent="-342900">
              <a:buFont typeface="+mj-lt"/>
              <a:buAutoNum type="arabicPeriod"/>
            </a:pPr>
            <a:r>
              <a:rPr lang="en-IN" dirty="0" smtClean="0">
                <a:solidFill>
                  <a:schemeClr val="tx1"/>
                </a:solidFill>
              </a:rPr>
              <a:t>Direct taxes create civic consciousness</a:t>
            </a:r>
          </a:p>
          <a:p>
            <a:pPr marL="342900" indent="-342900">
              <a:buFont typeface="+mj-lt"/>
              <a:buAutoNum type="arabicPeriod"/>
            </a:pPr>
            <a:r>
              <a:rPr lang="en-IN" dirty="0" smtClean="0">
                <a:solidFill>
                  <a:schemeClr val="tx1"/>
                </a:solidFill>
              </a:rPr>
              <a:t>Direct taxes are economical</a:t>
            </a:r>
          </a:p>
          <a:p>
            <a:pPr marL="342900" indent="-342900">
              <a:buFont typeface="+mj-lt"/>
              <a:buAutoNum type="arabicPeriod"/>
            </a:pPr>
            <a:endParaRPr lang="en-IN" dirty="0" smtClean="0">
              <a:solidFill>
                <a:schemeClr val="tx1"/>
              </a:solidFill>
            </a:endParaRPr>
          </a:p>
        </p:txBody>
      </p:sp>
      <p:cxnSp>
        <p:nvCxnSpPr>
          <p:cNvPr id="20" name="Straight Connector 19"/>
          <p:cNvCxnSpPr/>
          <p:nvPr/>
        </p:nvCxnSpPr>
        <p:spPr>
          <a:xfrm rot="5400000">
            <a:off x="2070876" y="2642388"/>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000628" y="2857496"/>
            <a:ext cx="3714776" cy="22145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mj-lt"/>
              <a:buAutoNum type="arabicPeriod"/>
            </a:pPr>
            <a:r>
              <a:rPr lang="en-IN" dirty="0" smtClean="0">
                <a:solidFill>
                  <a:schemeClr val="tx1"/>
                </a:solidFill>
              </a:rPr>
              <a:t>Indirect Taxes are convenient</a:t>
            </a:r>
          </a:p>
          <a:p>
            <a:pPr marL="342900" indent="-342900">
              <a:buFont typeface="+mj-lt"/>
              <a:buAutoNum type="arabicPeriod"/>
            </a:pPr>
            <a:r>
              <a:rPr lang="en-IN" dirty="0" smtClean="0">
                <a:solidFill>
                  <a:schemeClr val="tx1"/>
                </a:solidFill>
              </a:rPr>
              <a:t>Difficult to evade</a:t>
            </a:r>
          </a:p>
          <a:p>
            <a:pPr marL="342900" indent="-342900">
              <a:buFont typeface="+mj-lt"/>
              <a:buAutoNum type="arabicPeriod"/>
            </a:pPr>
            <a:r>
              <a:rPr lang="en-IN" dirty="0" smtClean="0">
                <a:solidFill>
                  <a:schemeClr val="tx1"/>
                </a:solidFill>
              </a:rPr>
              <a:t>Elastic</a:t>
            </a:r>
          </a:p>
          <a:p>
            <a:pPr marL="342900" indent="-342900">
              <a:buFont typeface="+mj-lt"/>
              <a:buAutoNum type="arabicPeriod"/>
            </a:pPr>
            <a:r>
              <a:rPr lang="en-IN" dirty="0" smtClean="0">
                <a:solidFill>
                  <a:schemeClr val="tx1"/>
                </a:solidFill>
              </a:rPr>
              <a:t>Can be made equitable</a:t>
            </a:r>
          </a:p>
          <a:p>
            <a:pPr marL="342900" indent="-342900">
              <a:buFont typeface="+mj-lt"/>
              <a:buAutoNum type="arabicPeriod"/>
            </a:pPr>
            <a:r>
              <a:rPr lang="en-IN" dirty="0" smtClean="0">
                <a:solidFill>
                  <a:schemeClr val="tx1"/>
                </a:solidFill>
              </a:rPr>
              <a:t>Greater coverage</a:t>
            </a:r>
          </a:p>
          <a:p>
            <a:pPr marL="342900" indent="-342900">
              <a:buFont typeface="+mj-lt"/>
              <a:buAutoNum type="arabicPeriod"/>
            </a:pPr>
            <a:r>
              <a:rPr lang="en-IN" dirty="0" smtClean="0">
                <a:solidFill>
                  <a:schemeClr val="tx1"/>
                </a:solidFill>
              </a:rPr>
              <a:t>Influence on pattern of production and investment</a:t>
            </a:r>
          </a:p>
          <a:p>
            <a:pPr marL="342900" indent="-342900">
              <a:buFont typeface="+mj-lt"/>
              <a:buAutoNum type="arabicPeriod" startAt="4"/>
            </a:pPr>
            <a:endParaRPr lang="en-IN" dirty="0" smtClean="0">
              <a:solidFill>
                <a:schemeClr val="tx1"/>
              </a:solidFill>
            </a:endParaRPr>
          </a:p>
        </p:txBody>
      </p:sp>
      <p:cxnSp>
        <p:nvCxnSpPr>
          <p:cNvPr id="23" name="Straight Connector 22"/>
          <p:cNvCxnSpPr/>
          <p:nvPr/>
        </p:nvCxnSpPr>
        <p:spPr>
          <a:xfrm rot="5400000">
            <a:off x="5930116" y="2642388"/>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IN" sz="4000" b="1" dirty="0" smtClean="0"/>
              <a:t>Merits of Direct Taxes</a:t>
            </a:r>
            <a:endParaRPr lang="en-IN" sz="4000" b="1" dirty="0"/>
          </a:p>
        </p:txBody>
      </p:sp>
      <p:sp>
        <p:nvSpPr>
          <p:cNvPr id="3" name="Content Placeholder 2"/>
          <p:cNvSpPr>
            <a:spLocks noGrp="1"/>
          </p:cNvSpPr>
          <p:nvPr>
            <p:ph idx="1"/>
          </p:nvPr>
        </p:nvSpPr>
        <p:spPr>
          <a:xfrm>
            <a:off x="357158" y="785794"/>
            <a:ext cx="8329642" cy="6072206"/>
          </a:xfrm>
        </p:spPr>
        <p:txBody>
          <a:bodyPr>
            <a:noAutofit/>
          </a:bodyPr>
          <a:lstStyle/>
          <a:p>
            <a:pPr marL="514350" indent="-514350" algn="just">
              <a:spcBef>
                <a:spcPts val="0"/>
              </a:spcBef>
              <a:buNone/>
            </a:pPr>
            <a:r>
              <a:rPr lang="en-IN" sz="2800" b="1" dirty="0" smtClean="0"/>
              <a:t>Meaning:</a:t>
            </a:r>
          </a:p>
          <a:p>
            <a:pPr marL="514350" indent="-514350" algn="just">
              <a:spcBef>
                <a:spcPts val="0"/>
              </a:spcBef>
              <a:buNone/>
            </a:pPr>
            <a:r>
              <a:rPr lang="en-IN" sz="2800" dirty="0" smtClean="0"/>
              <a:t>Taxes are broadly classified as direct and indirect.</a:t>
            </a:r>
          </a:p>
          <a:p>
            <a:pPr marL="0" indent="0" algn="just">
              <a:spcBef>
                <a:spcPts val="0"/>
              </a:spcBef>
              <a:buNone/>
            </a:pPr>
            <a:r>
              <a:rPr lang="en-IN" sz="2800" dirty="0" smtClean="0"/>
              <a:t>According to Hugh Dalton, “A direct tax is paid by the person on whom it is legally imposed, while an indirect tax is imposed on one person but paid partly or wholly by another.</a:t>
            </a:r>
          </a:p>
          <a:p>
            <a:pPr marL="514350" indent="-514350" algn="just">
              <a:spcBef>
                <a:spcPts val="0"/>
              </a:spcBef>
              <a:buAutoNum type="arabicPeriod"/>
            </a:pPr>
            <a:r>
              <a:rPr lang="en-IN" sz="2800" b="1" dirty="0" smtClean="0"/>
              <a:t>Direct Taxes are equitable:</a:t>
            </a:r>
            <a:r>
              <a:rPr lang="en-IN" sz="2800" dirty="0" smtClean="0"/>
              <a:t> </a:t>
            </a:r>
          </a:p>
          <a:p>
            <a:pPr marL="514350" indent="-514350" algn="just">
              <a:spcBef>
                <a:spcPts val="0"/>
              </a:spcBef>
              <a:buNone/>
            </a:pPr>
            <a:r>
              <a:rPr lang="en-IN" sz="2800" b="1" dirty="0" smtClean="0"/>
              <a:t>	</a:t>
            </a:r>
            <a:r>
              <a:rPr lang="en-IN" sz="2800" dirty="0" smtClean="0"/>
              <a:t>They  are based on the </a:t>
            </a:r>
            <a:r>
              <a:rPr lang="en-IN" sz="2800" i="1" dirty="0" smtClean="0"/>
              <a:t>principle of ability to pay </a:t>
            </a:r>
            <a:r>
              <a:rPr lang="en-IN" sz="2800" dirty="0" smtClean="0"/>
              <a:t>so that the burden of taxation is distributed equally among different people and institutions.</a:t>
            </a:r>
          </a:p>
          <a:p>
            <a:pPr marL="514350" indent="-514350" algn="just">
              <a:spcBef>
                <a:spcPts val="0"/>
              </a:spcBef>
              <a:buNone/>
            </a:pPr>
            <a:r>
              <a:rPr lang="en-IN" sz="2800" dirty="0" smtClean="0"/>
              <a:t>2.	</a:t>
            </a:r>
            <a:r>
              <a:rPr lang="en-IN" sz="2800" b="1" dirty="0" smtClean="0"/>
              <a:t>Direct taxes satisfy the canon of certainty: </a:t>
            </a:r>
            <a:r>
              <a:rPr lang="en-IN" sz="2800" dirty="0" smtClean="0"/>
              <a:t>Here the tax payer has certainty about the time of payment, the manner of the payment and the amount to be paid. </a:t>
            </a:r>
            <a:endParaRPr lang="en-IN" sz="28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IN" sz="4000" b="1" dirty="0" smtClean="0"/>
              <a:t>Merits of Direct Taxes</a:t>
            </a:r>
            <a:endParaRPr lang="en-IN" sz="4000" b="1" dirty="0"/>
          </a:p>
        </p:txBody>
      </p:sp>
      <p:sp>
        <p:nvSpPr>
          <p:cNvPr id="3" name="Content Placeholder 2"/>
          <p:cNvSpPr>
            <a:spLocks noGrp="1"/>
          </p:cNvSpPr>
          <p:nvPr>
            <p:ph idx="1"/>
          </p:nvPr>
        </p:nvSpPr>
        <p:spPr>
          <a:xfrm>
            <a:off x="357158" y="785794"/>
            <a:ext cx="8329642" cy="5786478"/>
          </a:xfrm>
        </p:spPr>
        <p:txBody>
          <a:bodyPr>
            <a:normAutofit/>
          </a:bodyPr>
          <a:lstStyle/>
          <a:p>
            <a:pPr marL="514350" indent="-514350" algn="just">
              <a:spcBef>
                <a:spcPts val="0"/>
              </a:spcBef>
              <a:buFont typeface="+mj-lt"/>
              <a:buAutoNum type="arabicPeriod" startAt="3"/>
            </a:pPr>
            <a:r>
              <a:rPr lang="en-IN" sz="2800" b="1" dirty="0" smtClean="0"/>
              <a:t>Direct taxes are elastic:</a:t>
            </a:r>
            <a:r>
              <a:rPr lang="en-IN" sz="2800" dirty="0" smtClean="0"/>
              <a:t> </a:t>
            </a:r>
          </a:p>
          <a:p>
            <a:pPr marL="514350" indent="-514350" algn="just">
              <a:spcBef>
                <a:spcPts val="0"/>
              </a:spcBef>
              <a:buNone/>
            </a:pPr>
            <a:r>
              <a:rPr lang="en-IN" sz="2800" b="1" dirty="0" smtClean="0"/>
              <a:t>	</a:t>
            </a:r>
            <a:r>
              <a:rPr lang="en-IN" sz="2800" dirty="0" smtClean="0"/>
              <a:t>They are elastic in the sense that with increase in income and wealth of the people, the yield of direct will also increase.</a:t>
            </a:r>
          </a:p>
          <a:p>
            <a:pPr marL="514350" indent="-514350" algn="just">
              <a:spcBef>
                <a:spcPts val="0"/>
              </a:spcBef>
              <a:buNone/>
            </a:pPr>
            <a:r>
              <a:rPr lang="en-IN" sz="2800" dirty="0" smtClean="0"/>
              <a:t>4.	</a:t>
            </a:r>
            <a:r>
              <a:rPr lang="en-IN" sz="2800" b="1" dirty="0" smtClean="0"/>
              <a:t>Direct taxes create civic consciousness:</a:t>
            </a:r>
          </a:p>
          <a:p>
            <a:pPr marL="514350" indent="-514350" algn="just">
              <a:spcBef>
                <a:spcPts val="0"/>
              </a:spcBef>
              <a:buNone/>
            </a:pPr>
            <a:r>
              <a:rPr lang="en-IN" sz="2800" b="1" dirty="0" smtClean="0"/>
              <a:t>	</a:t>
            </a:r>
            <a:r>
              <a:rPr lang="en-IN" sz="2800" dirty="0" smtClean="0"/>
              <a:t>The taxpayers are made to feel directly the burden of taxes and hence may taken keen interest in knowing how public funds are spent by the government</a:t>
            </a:r>
            <a:r>
              <a:rPr lang="en-IN" sz="2800" dirty="0" smtClean="0"/>
              <a:t>.</a:t>
            </a:r>
          </a:p>
          <a:p>
            <a:pPr marL="514350" indent="-514350" algn="just">
              <a:spcBef>
                <a:spcPts val="0"/>
              </a:spcBef>
              <a:buFont typeface="+mj-lt"/>
              <a:buAutoNum type="arabicPeriod" startAt="5"/>
            </a:pPr>
            <a:r>
              <a:rPr lang="en-IN" sz="2800" b="1" dirty="0" smtClean="0"/>
              <a:t>Direct taxes are economical:</a:t>
            </a:r>
            <a:r>
              <a:rPr lang="en-IN" sz="2800" dirty="0" smtClean="0"/>
              <a:t> </a:t>
            </a:r>
          </a:p>
          <a:p>
            <a:pPr marL="514350" indent="-514350" algn="just">
              <a:spcBef>
                <a:spcPts val="0"/>
              </a:spcBef>
              <a:buNone/>
            </a:pPr>
            <a:r>
              <a:rPr lang="en-IN" sz="2800" b="1" dirty="0" smtClean="0"/>
              <a:t>	</a:t>
            </a:r>
            <a:r>
              <a:rPr lang="en-IN" sz="2800" dirty="0" smtClean="0"/>
              <a:t>They are generally economical in the sense that the cost of collecting them is rather low. A direct tax like the income tax is collected at source in the case of salaried persons.</a:t>
            </a:r>
            <a:r>
              <a:rPr lang="en-IN" sz="2800" b="1" dirty="0" smtClean="0"/>
              <a:t>	</a:t>
            </a:r>
          </a:p>
          <a:p>
            <a:pPr marL="514350" indent="-514350" algn="just">
              <a:spcBef>
                <a:spcPts val="0"/>
              </a:spcBef>
              <a:buNone/>
            </a:pPr>
            <a:endParaRPr lang="en-IN" sz="28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71504"/>
          </a:xfrm>
        </p:spPr>
        <p:txBody>
          <a:bodyPr>
            <a:normAutofit fontScale="90000"/>
          </a:bodyPr>
          <a:lstStyle/>
          <a:p>
            <a:r>
              <a:rPr lang="en-IN" sz="4000" b="1" dirty="0" smtClean="0"/>
              <a:t>Demerits of Direct Taxes</a:t>
            </a:r>
            <a:endParaRPr lang="en-IN" sz="4000" b="1" dirty="0"/>
          </a:p>
        </p:txBody>
      </p:sp>
      <p:sp>
        <p:nvSpPr>
          <p:cNvPr id="3" name="Content Placeholder 2"/>
          <p:cNvSpPr>
            <a:spLocks noGrp="1"/>
          </p:cNvSpPr>
          <p:nvPr>
            <p:ph idx="1"/>
          </p:nvPr>
        </p:nvSpPr>
        <p:spPr>
          <a:xfrm>
            <a:off x="357158" y="857232"/>
            <a:ext cx="8329642" cy="5715040"/>
          </a:xfrm>
        </p:spPr>
        <p:txBody>
          <a:bodyPr>
            <a:normAutofit/>
          </a:bodyPr>
          <a:lstStyle/>
          <a:p>
            <a:pPr marL="514350" indent="-514350" algn="just">
              <a:spcBef>
                <a:spcPts val="0"/>
              </a:spcBef>
              <a:buAutoNum type="arabicPeriod"/>
            </a:pPr>
            <a:r>
              <a:rPr lang="en-IN" sz="2800" b="1" dirty="0" smtClean="0"/>
              <a:t>Arbitrary:</a:t>
            </a:r>
            <a:r>
              <a:rPr lang="en-IN" sz="2800" dirty="0" smtClean="0"/>
              <a:t> </a:t>
            </a:r>
          </a:p>
          <a:p>
            <a:pPr marL="514350" indent="-514350" algn="just">
              <a:spcBef>
                <a:spcPts val="0"/>
              </a:spcBef>
              <a:buNone/>
            </a:pPr>
            <a:r>
              <a:rPr lang="en-IN" sz="2800" b="1" dirty="0" smtClean="0"/>
              <a:t>	</a:t>
            </a:r>
            <a:r>
              <a:rPr lang="en-IN" sz="2800" dirty="0" smtClean="0"/>
              <a:t>It is difficult to have an objective and precise basis of knowing taxpayers’ ability to pay in the case of direct taxes. </a:t>
            </a:r>
            <a:endParaRPr lang="en-IN" sz="2800" dirty="0" smtClean="0"/>
          </a:p>
          <a:p>
            <a:pPr marL="514350" indent="-514350" algn="just">
              <a:spcBef>
                <a:spcPts val="0"/>
              </a:spcBef>
              <a:buAutoNum type="arabicPeriod" startAt="2"/>
            </a:pPr>
            <a:r>
              <a:rPr lang="en-IN" sz="2800" b="1" dirty="0" smtClean="0"/>
              <a:t>Taxes </a:t>
            </a:r>
            <a:r>
              <a:rPr lang="en-IN" sz="2800" b="1" dirty="0" smtClean="0"/>
              <a:t>on honesty: </a:t>
            </a:r>
            <a:r>
              <a:rPr lang="en-IN" sz="2800" dirty="0" smtClean="0"/>
              <a:t>There is always a possibility of tax evasion in case of direct taxes. In the country like India, due to high rate of progressive tax, tax evasion is at large and have led to rise in black money and a parallel economy</a:t>
            </a:r>
            <a:r>
              <a:rPr lang="en-IN" sz="2800" dirty="0" smtClean="0"/>
              <a:t>.</a:t>
            </a:r>
          </a:p>
          <a:p>
            <a:pPr marL="514350" indent="-514350" algn="just">
              <a:spcBef>
                <a:spcPts val="0"/>
              </a:spcBef>
              <a:buFont typeface="+mj-lt"/>
              <a:buAutoNum type="arabicPeriod" startAt="3"/>
            </a:pPr>
            <a:r>
              <a:rPr lang="en-IN" sz="2800" b="1" dirty="0" smtClean="0"/>
              <a:t>Direct taxes are inconvenient:</a:t>
            </a:r>
            <a:r>
              <a:rPr lang="en-IN" sz="2800" dirty="0" smtClean="0"/>
              <a:t> </a:t>
            </a:r>
          </a:p>
          <a:p>
            <a:pPr marL="514350" indent="-514350" algn="just">
              <a:spcBef>
                <a:spcPts val="0"/>
              </a:spcBef>
              <a:buNone/>
            </a:pPr>
            <a:r>
              <a:rPr lang="en-IN" sz="2800" b="1" dirty="0" smtClean="0"/>
              <a:t>	</a:t>
            </a:r>
            <a:r>
              <a:rPr lang="en-IN" sz="2800" dirty="0" smtClean="0"/>
              <a:t>They are inconvenient in the sense that they involve several procedures and formalities in filing of returns.</a:t>
            </a:r>
            <a:r>
              <a:rPr lang="en-IN" sz="2800" b="1" dirty="0" smtClean="0"/>
              <a:t>	</a:t>
            </a:r>
          </a:p>
          <a:p>
            <a:pPr marL="514350" indent="-514350" algn="just">
              <a:spcBef>
                <a:spcPts val="0"/>
              </a:spcBef>
              <a:buNone/>
            </a:pPr>
            <a:endParaRPr lang="en-IN" sz="28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Demerits of Direct Taxes</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514350" indent="-514350" algn="just">
              <a:spcBef>
                <a:spcPts val="0"/>
              </a:spcBef>
              <a:buNone/>
            </a:pPr>
            <a:r>
              <a:rPr lang="en-IN" sz="2800" dirty="0" smtClean="0"/>
              <a:t>4</a:t>
            </a:r>
            <a:r>
              <a:rPr lang="en-IN" sz="2800" dirty="0" smtClean="0"/>
              <a:t>.	</a:t>
            </a:r>
            <a:r>
              <a:rPr lang="en-IN" sz="2800" b="1" dirty="0" smtClean="0"/>
              <a:t>Affect willingness and ability to work, save and invest:</a:t>
            </a:r>
          </a:p>
          <a:p>
            <a:pPr marL="514350" indent="-514350" algn="just">
              <a:spcBef>
                <a:spcPts val="0"/>
              </a:spcBef>
              <a:buNone/>
            </a:pPr>
            <a:r>
              <a:rPr lang="en-IN" sz="2800" b="1" dirty="0" smtClean="0"/>
              <a:t>	</a:t>
            </a:r>
            <a:r>
              <a:rPr lang="en-IN" sz="2800" dirty="0" smtClean="0"/>
              <a:t>If tax burden is high, people’s consumption level gets adversely affected and this has an impact on their ability to work and save. </a:t>
            </a:r>
            <a:endParaRPr lang="en-IN" sz="2800" dirty="0" smtClean="0"/>
          </a:p>
          <a:p>
            <a:pPr marL="514350" indent="-514350" algn="just">
              <a:buFont typeface="+mj-lt"/>
              <a:buAutoNum type="arabicPeriod" startAt="5"/>
            </a:pPr>
            <a:r>
              <a:rPr lang="en-IN" sz="2800" b="1" dirty="0" smtClean="0"/>
              <a:t>Affects investment:</a:t>
            </a:r>
            <a:r>
              <a:rPr lang="en-IN" sz="2800" dirty="0" smtClean="0"/>
              <a:t> </a:t>
            </a:r>
          </a:p>
          <a:p>
            <a:pPr marL="514350" indent="-514350" algn="just">
              <a:buNone/>
            </a:pPr>
            <a:r>
              <a:rPr lang="en-IN" sz="2800" b="1" dirty="0" smtClean="0"/>
              <a:t>	</a:t>
            </a:r>
            <a:r>
              <a:rPr lang="en-IN" sz="2800" dirty="0" smtClean="0"/>
              <a:t>Imposition of high rate of corporate income tax will reduce their net profit affecting their savings, investment and economic growth.</a:t>
            </a:r>
            <a:endParaRPr lang="en-IN" sz="2800" b="1" dirty="0" smtClean="0"/>
          </a:p>
          <a:p>
            <a:pPr marL="514350" indent="-514350" algn="just">
              <a:spcBef>
                <a:spcPts val="0"/>
              </a:spcBef>
              <a:buNone/>
            </a:pPr>
            <a:endParaRPr lang="en-IN" sz="280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IN" sz="4000" b="1" dirty="0" smtClean="0"/>
              <a:t>Merits of Indirect Taxes</a:t>
            </a:r>
            <a:endParaRPr lang="en-IN" sz="4000" b="1" dirty="0"/>
          </a:p>
        </p:txBody>
      </p:sp>
      <p:sp>
        <p:nvSpPr>
          <p:cNvPr id="3" name="Content Placeholder 2"/>
          <p:cNvSpPr>
            <a:spLocks noGrp="1"/>
          </p:cNvSpPr>
          <p:nvPr>
            <p:ph idx="1"/>
          </p:nvPr>
        </p:nvSpPr>
        <p:spPr>
          <a:xfrm>
            <a:off x="357158" y="1000108"/>
            <a:ext cx="8329642" cy="5572164"/>
          </a:xfrm>
        </p:spPr>
        <p:txBody>
          <a:bodyPr>
            <a:normAutofit lnSpcReduction="10000"/>
          </a:bodyPr>
          <a:lstStyle/>
          <a:p>
            <a:pPr marL="514350" indent="-514350" algn="just">
              <a:buAutoNum type="arabicPeriod"/>
            </a:pPr>
            <a:r>
              <a:rPr lang="en-IN" sz="2800" b="1" dirty="0" smtClean="0"/>
              <a:t>Indirect Taxes are convenient:</a:t>
            </a:r>
            <a:r>
              <a:rPr lang="en-IN" sz="2800" dirty="0" smtClean="0"/>
              <a:t> </a:t>
            </a:r>
          </a:p>
          <a:p>
            <a:pPr marL="514350" indent="-514350" algn="just">
              <a:buNone/>
            </a:pPr>
            <a:r>
              <a:rPr lang="en-IN" sz="2800" b="1" dirty="0" smtClean="0"/>
              <a:t>	</a:t>
            </a:r>
            <a:r>
              <a:rPr lang="en-IN" sz="2800" dirty="0" smtClean="0"/>
              <a:t>Money burden of indirect taxes is not completely felt since the tax amount is actually hidden in the price of the commodity purchased. They are convenient to both the taxpayers as well as </a:t>
            </a:r>
            <a:r>
              <a:rPr lang="en-IN" sz="2800" dirty="0" smtClean="0"/>
              <a:t>government</a:t>
            </a:r>
            <a:r>
              <a:rPr lang="en-IN" sz="2800" dirty="0" smtClean="0"/>
              <a:t>.</a:t>
            </a:r>
          </a:p>
          <a:p>
            <a:pPr marL="514350" indent="-514350" algn="just">
              <a:buAutoNum type="arabicPeriod" startAt="2"/>
            </a:pPr>
            <a:r>
              <a:rPr lang="en-IN" sz="2800" b="1" dirty="0" smtClean="0"/>
              <a:t>Difficult to evade: </a:t>
            </a:r>
          </a:p>
          <a:p>
            <a:pPr marL="514350" indent="-514350" algn="just">
              <a:buNone/>
            </a:pPr>
            <a:r>
              <a:rPr lang="en-IN" sz="2800" b="1" dirty="0" smtClean="0"/>
              <a:t>	</a:t>
            </a:r>
            <a:r>
              <a:rPr lang="en-IN" sz="2800" dirty="0" smtClean="0"/>
              <a:t>Indirect taxes are generally included in the prices of the commodities purchased. Hence, it is difficult to </a:t>
            </a:r>
            <a:r>
              <a:rPr lang="en-IN" sz="2800" dirty="0" smtClean="0"/>
              <a:t>avoid </a:t>
            </a:r>
            <a:r>
              <a:rPr lang="en-IN" sz="2800" dirty="0" smtClean="0"/>
              <a:t>such taxes</a:t>
            </a:r>
            <a:r>
              <a:rPr lang="en-IN" sz="2800" dirty="0" smtClean="0"/>
              <a:t>.</a:t>
            </a:r>
          </a:p>
          <a:p>
            <a:pPr marL="514350" indent="-514350" algn="just">
              <a:buAutoNum type="arabicPeriod" startAt="3"/>
            </a:pPr>
            <a:r>
              <a:rPr lang="en-IN" sz="2800" b="1" dirty="0" smtClean="0"/>
              <a:t>Elastic:</a:t>
            </a:r>
          </a:p>
          <a:p>
            <a:pPr marL="514350" indent="-514350" algn="just">
              <a:buNone/>
            </a:pPr>
            <a:r>
              <a:rPr lang="en-IN" sz="2800" b="1" dirty="0" smtClean="0"/>
              <a:t>	</a:t>
            </a:r>
            <a:r>
              <a:rPr lang="en-IN" sz="2800" dirty="0" smtClean="0"/>
              <a:t>The revenue collected from taxes can be increased by imposing them on commodities with inelastic demand. </a:t>
            </a:r>
          </a:p>
          <a:p>
            <a:pPr marL="514350" indent="-514350" algn="just">
              <a:buNone/>
            </a:pPr>
            <a:endParaRPr lang="en-IN" sz="2800" dirty="0" smtClean="0"/>
          </a:p>
          <a:p>
            <a:pPr marL="514350" indent="-514350" algn="just">
              <a:buNone/>
            </a:pPr>
            <a:endParaRPr lang="en-IN" sz="28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fontScale="90000"/>
          </a:bodyPr>
          <a:lstStyle/>
          <a:p>
            <a:r>
              <a:rPr lang="en-IN" sz="4000" b="1" dirty="0" smtClean="0"/>
              <a:t>Merits of Indirect Taxes</a:t>
            </a:r>
            <a:endParaRPr lang="en-IN" sz="4000" b="1" dirty="0"/>
          </a:p>
        </p:txBody>
      </p:sp>
      <p:sp>
        <p:nvSpPr>
          <p:cNvPr id="3" name="Content Placeholder 2"/>
          <p:cNvSpPr>
            <a:spLocks noGrp="1"/>
          </p:cNvSpPr>
          <p:nvPr>
            <p:ph idx="1"/>
          </p:nvPr>
        </p:nvSpPr>
        <p:spPr>
          <a:xfrm>
            <a:off x="357158" y="928670"/>
            <a:ext cx="8329642" cy="5643602"/>
          </a:xfrm>
          <a:ln>
            <a:noFill/>
          </a:ln>
        </p:spPr>
        <p:style>
          <a:lnRef idx="2">
            <a:schemeClr val="dk1"/>
          </a:lnRef>
          <a:fillRef idx="1">
            <a:schemeClr val="lt1"/>
          </a:fillRef>
          <a:effectRef idx="0">
            <a:schemeClr val="dk1"/>
          </a:effectRef>
          <a:fontRef idx="minor">
            <a:schemeClr val="dk1"/>
          </a:fontRef>
        </p:style>
        <p:txBody>
          <a:bodyPr>
            <a:normAutofit fontScale="92500"/>
          </a:bodyPr>
          <a:lstStyle/>
          <a:p>
            <a:pPr marL="514350" indent="-514350" algn="just">
              <a:buFont typeface="+mj-lt"/>
              <a:buAutoNum type="arabicPeriod" startAt="4"/>
            </a:pPr>
            <a:r>
              <a:rPr lang="en-IN" sz="2800" b="1" dirty="0" smtClean="0"/>
              <a:t>Can </a:t>
            </a:r>
            <a:r>
              <a:rPr lang="en-IN" sz="2800" b="1" dirty="0" smtClean="0"/>
              <a:t>be made equitable:</a:t>
            </a:r>
            <a:r>
              <a:rPr lang="en-IN" sz="2800" dirty="0" smtClean="0"/>
              <a:t> </a:t>
            </a:r>
          </a:p>
          <a:p>
            <a:pPr marL="514350" indent="-514350" algn="just">
              <a:buNone/>
            </a:pPr>
            <a:r>
              <a:rPr lang="en-IN" sz="2800" b="1" dirty="0" smtClean="0"/>
              <a:t>	</a:t>
            </a:r>
            <a:r>
              <a:rPr lang="en-IN" sz="2800" dirty="0" smtClean="0"/>
              <a:t>They can be made progressive if they are imposed on luxury goods consumed by the rich. Such taxes can bring out </a:t>
            </a:r>
            <a:r>
              <a:rPr lang="en-IN" sz="2800" dirty="0" smtClean="0"/>
              <a:t>equal distribution of income.</a:t>
            </a:r>
            <a:endParaRPr lang="en-IN" sz="2800" b="1" dirty="0" smtClean="0"/>
          </a:p>
          <a:p>
            <a:pPr marL="514350" indent="-514350" algn="just">
              <a:buNone/>
            </a:pPr>
            <a:r>
              <a:rPr lang="en-IN" sz="2800" dirty="0" smtClean="0"/>
              <a:t>5.	</a:t>
            </a:r>
            <a:r>
              <a:rPr lang="en-IN" sz="2800" b="1" dirty="0" smtClean="0"/>
              <a:t>Greater coverage:</a:t>
            </a:r>
          </a:p>
          <a:p>
            <a:pPr marL="514350" indent="-514350" algn="just">
              <a:buNone/>
            </a:pPr>
            <a:r>
              <a:rPr lang="en-IN" sz="2800" b="1" dirty="0" smtClean="0"/>
              <a:t>	</a:t>
            </a:r>
            <a:r>
              <a:rPr lang="en-IN" sz="2800" dirty="0" smtClean="0"/>
              <a:t>In developing countries like India most of the tax revenue is collected in the form of indirect taxes as they have a wider reach</a:t>
            </a:r>
            <a:r>
              <a:rPr lang="en-IN" sz="2800" dirty="0" smtClean="0"/>
              <a:t>.</a:t>
            </a:r>
          </a:p>
          <a:p>
            <a:pPr marL="514350" indent="-514350" algn="just">
              <a:spcBef>
                <a:spcPts val="0"/>
              </a:spcBef>
              <a:buFont typeface="+mj-lt"/>
              <a:buAutoNum type="arabicPeriod" startAt="6"/>
            </a:pPr>
            <a:r>
              <a:rPr lang="en-IN" sz="2800" b="1" dirty="0" smtClean="0"/>
              <a:t>Influence on pattern of production and investment:</a:t>
            </a:r>
            <a:r>
              <a:rPr lang="en-IN" sz="2800" dirty="0" smtClean="0"/>
              <a:t> </a:t>
            </a:r>
          </a:p>
          <a:p>
            <a:pPr marL="514350" indent="-514350" algn="just">
              <a:spcBef>
                <a:spcPts val="0"/>
              </a:spcBef>
              <a:buNone/>
            </a:pPr>
            <a:r>
              <a:rPr lang="en-IN" sz="2800" b="1" dirty="0" smtClean="0"/>
              <a:t>	</a:t>
            </a:r>
            <a:r>
              <a:rPr lang="en-IN" sz="2800" dirty="0" smtClean="0"/>
              <a:t>The free market economy often fails to bring in desired pattern of production and investment. By imposing taxes on certain commodities or sectors, the government can achieve better allocation of resources.</a:t>
            </a:r>
            <a:endParaRPr lang="en-IN" sz="2800" b="1" dirty="0" smtClean="0"/>
          </a:p>
          <a:p>
            <a:pPr marL="514350" indent="-514350" algn="just">
              <a:buNone/>
            </a:pPr>
            <a:endParaRPr lang="en-IN" sz="2800" b="1" dirty="0" smtClean="0"/>
          </a:p>
          <a:p>
            <a:pPr marL="514350" indent="-514350" algn="just">
              <a:buNone/>
            </a:pPr>
            <a:endParaRPr lang="en-IN" sz="2800"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74"/>
            <a:ext cx="8229600" cy="642942"/>
          </a:xfrm>
        </p:spPr>
        <p:txBody>
          <a:bodyPr>
            <a:normAutofit fontScale="90000"/>
          </a:bodyPr>
          <a:lstStyle/>
          <a:p>
            <a:r>
              <a:rPr lang="en-IN" sz="4000" b="1" dirty="0" smtClean="0"/>
              <a:t>Demerits of Indirect Taxes</a:t>
            </a:r>
            <a:endParaRPr lang="en-IN" sz="4000" b="1" dirty="0"/>
          </a:p>
        </p:txBody>
      </p:sp>
      <p:sp>
        <p:nvSpPr>
          <p:cNvPr id="3" name="Content Placeholder 2"/>
          <p:cNvSpPr>
            <a:spLocks noGrp="1"/>
          </p:cNvSpPr>
          <p:nvPr>
            <p:ph idx="1"/>
          </p:nvPr>
        </p:nvSpPr>
        <p:spPr>
          <a:xfrm>
            <a:off x="357158" y="667058"/>
            <a:ext cx="8329642" cy="6143644"/>
          </a:xfrm>
        </p:spPr>
        <p:txBody>
          <a:bodyPr>
            <a:noAutofit/>
          </a:bodyPr>
          <a:lstStyle/>
          <a:p>
            <a:pPr marL="514350" indent="-514350" algn="just">
              <a:spcBef>
                <a:spcPts val="0"/>
              </a:spcBef>
              <a:buAutoNum type="arabicPeriod"/>
            </a:pPr>
            <a:r>
              <a:rPr lang="en-IN" sz="2700" b="1" dirty="0" smtClean="0"/>
              <a:t>Unjust and inequitable:</a:t>
            </a:r>
            <a:r>
              <a:rPr lang="en-IN" sz="2700" dirty="0" smtClean="0"/>
              <a:t> </a:t>
            </a:r>
          </a:p>
          <a:p>
            <a:pPr marL="514350" indent="-514350" algn="just">
              <a:spcBef>
                <a:spcPts val="0"/>
              </a:spcBef>
              <a:buNone/>
            </a:pPr>
            <a:r>
              <a:rPr lang="en-IN" sz="2700" b="1" dirty="0" smtClean="0"/>
              <a:t>	</a:t>
            </a:r>
            <a:r>
              <a:rPr lang="en-IN" sz="2700" dirty="0" smtClean="0"/>
              <a:t>One of the strongest arguments against indirect taxes is that they are regressive in effect and therefore are unjust and inequitable. </a:t>
            </a:r>
            <a:endParaRPr lang="en-IN" sz="2700" b="1" dirty="0" smtClean="0"/>
          </a:p>
          <a:p>
            <a:pPr marL="514350" indent="-514350" algn="just">
              <a:spcBef>
                <a:spcPts val="0"/>
              </a:spcBef>
              <a:buNone/>
            </a:pPr>
            <a:r>
              <a:rPr lang="en-IN" sz="2700" dirty="0" smtClean="0"/>
              <a:t>2.	</a:t>
            </a:r>
            <a:r>
              <a:rPr lang="en-IN" sz="2700" b="1" dirty="0" smtClean="0"/>
              <a:t>Element of uncertainty:</a:t>
            </a:r>
          </a:p>
          <a:p>
            <a:pPr marL="514350" indent="-514350" algn="just">
              <a:spcBef>
                <a:spcPts val="0"/>
              </a:spcBef>
              <a:buNone/>
            </a:pPr>
            <a:r>
              <a:rPr lang="en-IN" sz="2700" b="1" dirty="0" smtClean="0"/>
              <a:t>	</a:t>
            </a:r>
            <a:r>
              <a:rPr lang="en-IN" sz="2700" dirty="0" smtClean="0"/>
              <a:t>T</a:t>
            </a:r>
            <a:r>
              <a:rPr lang="en-IN" sz="2700" dirty="0" smtClean="0"/>
              <a:t>axes </a:t>
            </a:r>
            <a:r>
              <a:rPr lang="en-IN" sz="2700" dirty="0" smtClean="0"/>
              <a:t>on commodities with elastic demand are particularly uncertain, since the imposition of tax can reduce the demand for taxed commodities</a:t>
            </a:r>
            <a:r>
              <a:rPr lang="en-IN" sz="2700" dirty="0" smtClean="0"/>
              <a:t>.</a:t>
            </a:r>
          </a:p>
          <a:p>
            <a:pPr marL="514350" indent="-514350" algn="just">
              <a:spcBef>
                <a:spcPts val="0"/>
              </a:spcBef>
              <a:buFont typeface="+mj-lt"/>
              <a:buAutoNum type="arabicPeriod" startAt="3"/>
            </a:pPr>
            <a:r>
              <a:rPr lang="en-IN" sz="2700" b="1" dirty="0" smtClean="0"/>
              <a:t>Lack of social consciousness:</a:t>
            </a:r>
            <a:r>
              <a:rPr lang="en-IN" sz="2700" dirty="0" smtClean="0"/>
              <a:t> </a:t>
            </a:r>
          </a:p>
          <a:p>
            <a:pPr marL="514350" indent="-514350" algn="just">
              <a:spcBef>
                <a:spcPts val="0"/>
              </a:spcBef>
              <a:buNone/>
            </a:pPr>
            <a:r>
              <a:rPr lang="en-IN" sz="2700" b="1" dirty="0" smtClean="0"/>
              <a:t>	</a:t>
            </a:r>
            <a:r>
              <a:rPr lang="en-IN" sz="2700" dirty="0" smtClean="0"/>
              <a:t>They do not create any social consciousness as the taxpayers do not feel the burden of the taxes they pay</a:t>
            </a:r>
            <a:r>
              <a:rPr lang="en-IN" sz="2700" dirty="0" smtClean="0"/>
              <a:t>.</a:t>
            </a:r>
          </a:p>
          <a:p>
            <a:pPr marL="536575" indent="-536575" algn="just">
              <a:spcBef>
                <a:spcPts val="0"/>
              </a:spcBef>
              <a:buFont typeface="+mj-lt"/>
              <a:buAutoNum type="arabicPeriod" startAt="4"/>
            </a:pPr>
            <a:r>
              <a:rPr lang="en-IN" sz="2700" b="1" dirty="0" smtClean="0"/>
              <a:t>Inflationary</a:t>
            </a:r>
            <a:r>
              <a:rPr lang="en-IN" sz="2700" b="1" dirty="0" smtClean="0"/>
              <a:t>:</a:t>
            </a:r>
          </a:p>
          <a:p>
            <a:pPr marL="514350" indent="-514350" algn="just">
              <a:spcBef>
                <a:spcPts val="0"/>
              </a:spcBef>
              <a:buNone/>
            </a:pPr>
            <a:r>
              <a:rPr lang="en-IN" sz="2700" b="1" dirty="0" smtClean="0"/>
              <a:t>	</a:t>
            </a:r>
            <a:r>
              <a:rPr lang="en-IN" sz="2700" dirty="0" smtClean="0"/>
              <a:t>Imposition of higher taxes on essential commodities like cloth, sugar, petroleum products, etc. can cause inflationary trends in the economy.</a:t>
            </a:r>
          </a:p>
          <a:p>
            <a:pPr marL="514350" indent="-514350" algn="just">
              <a:spcBef>
                <a:spcPts val="0"/>
              </a:spcBef>
              <a:buNone/>
            </a:pPr>
            <a:r>
              <a:rPr lang="en-IN" sz="2700" b="1" dirty="0" smtClean="0"/>
              <a:t>	</a:t>
            </a:r>
          </a:p>
          <a:p>
            <a:pPr marL="514350" indent="-514350" algn="just">
              <a:spcBef>
                <a:spcPts val="0"/>
              </a:spcBef>
              <a:buNone/>
            </a:pPr>
            <a:endParaRPr lang="en-IN" sz="27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Impact and Incidence of Taxation</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lnSpc>
                <a:spcPct val="110000"/>
              </a:lnSpc>
              <a:spcBef>
                <a:spcPts val="0"/>
              </a:spcBef>
              <a:buNone/>
            </a:pPr>
            <a:r>
              <a:rPr lang="en-US" dirty="0" smtClean="0"/>
              <a:t>The </a:t>
            </a:r>
            <a:r>
              <a:rPr lang="en-US" b="1" dirty="0" smtClean="0"/>
              <a:t>incidence of tax </a:t>
            </a:r>
            <a:r>
              <a:rPr lang="en-US" dirty="0" smtClean="0"/>
              <a:t>refers to the </a:t>
            </a:r>
            <a:r>
              <a:rPr lang="en-US" i="1" dirty="0" smtClean="0"/>
              <a:t>final money burden of a tax.</a:t>
            </a:r>
          </a:p>
          <a:p>
            <a:pPr marL="0" indent="0" algn="just">
              <a:lnSpc>
                <a:spcPct val="110000"/>
              </a:lnSpc>
              <a:spcBef>
                <a:spcPts val="0"/>
              </a:spcBef>
              <a:buNone/>
            </a:pPr>
            <a:r>
              <a:rPr lang="en-US" dirty="0" smtClean="0"/>
              <a:t>According to Findlay </a:t>
            </a:r>
            <a:r>
              <a:rPr lang="en-US" dirty="0" err="1" smtClean="0"/>
              <a:t>Shirras</a:t>
            </a:r>
            <a:r>
              <a:rPr lang="en-US" dirty="0" smtClean="0"/>
              <a:t>, </a:t>
            </a:r>
          </a:p>
          <a:p>
            <a:pPr marL="0" indent="0" algn="just">
              <a:lnSpc>
                <a:spcPct val="110000"/>
              </a:lnSpc>
              <a:spcBef>
                <a:spcPts val="0"/>
              </a:spcBef>
              <a:buNone/>
            </a:pPr>
            <a:r>
              <a:rPr lang="en-US" dirty="0" smtClean="0"/>
              <a:t>“the problem of incidence is the analysis to determine who pays the tax, i.e. on whom the money burden of the tax falls or rests”.</a:t>
            </a:r>
            <a:endParaRPr lang="en-IN" dirty="0" smtClean="0"/>
          </a:p>
          <a:p>
            <a:pPr marL="514350" indent="-514350" algn="just">
              <a:lnSpc>
                <a:spcPct val="131000"/>
              </a:lnSpc>
              <a:spcBef>
                <a:spcPts val="0"/>
              </a:spcBef>
              <a:buNone/>
            </a:pPr>
            <a:endParaRPr lang="en-IN"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571480"/>
            <a:ext cx="5786478" cy="6429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solidFill>
                  <a:schemeClr val="tx1"/>
                </a:solidFill>
              </a:rPr>
              <a:t>SOURCES OF PUBLIC REVENUE</a:t>
            </a:r>
            <a:endParaRPr lang="en-IN" sz="2800" dirty="0">
              <a:solidFill>
                <a:schemeClr val="tx1"/>
              </a:solidFill>
            </a:endParaRPr>
          </a:p>
        </p:txBody>
      </p:sp>
      <p:sp>
        <p:nvSpPr>
          <p:cNvPr id="7" name="Rectangle 6"/>
          <p:cNvSpPr/>
          <p:nvPr/>
        </p:nvSpPr>
        <p:spPr>
          <a:xfrm>
            <a:off x="1142976" y="1928802"/>
            <a:ext cx="1785950"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solidFill>
                  <a:schemeClr val="tx1"/>
                </a:solidFill>
              </a:rPr>
              <a:t>Tax Revenue</a:t>
            </a:r>
          </a:p>
        </p:txBody>
      </p:sp>
      <p:sp>
        <p:nvSpPr>
          <p:cNvPr id="8" name="Rectangle 7"/>
          <p:cNvSpPr/>
          <p:nvPr/>
        </p:nvSpPr>
        <p:spPr>
          <a:xfrm>
            <a:off x="5000628" y="1928802"/>
            <a:ext cx="2500330"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smtClean="0">
              <a:solidFill>
                <a:schemeClr val="tx1"/>
              </a:solidFill>
            </a:endParaRPr>
          </a:p>
          <a:p>
            <a:pPr algn="ctr"/>
            <a:r>
              <a:rPr lang="en-IN" sz="2000" dirty="0" smtClean="0">
                <a:solidFill>
                  <a:schemeClr val="tx1"/>
                </a:solidFill>
              </a:rPr>
              <a:t>Non-Tax Revenue</a:t>
            </a:r>
          </a:p>
          <a:p>
            <a:pPr algn="ctr"/>
            <a:endParaRPr lang="en-IN" dirty="0"/>
          </a:p>
        </p:txBody>
      </p:sp>
      <p:cxnSp>
        <p:nvCxnSpPr>
          <p:cNvPr id="16" name="Straight Connector 15"/>
          <p:cNvCxnSpPr/>
          <p:nvPr/>
        </p:nvCxnSpPr>
        <p:spPr>
          <a:xfrm rot="5400000">
            <a:off x="4072728" y="1356504"/>
            <a:ext cx="284958"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2072464"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930116" y="1712900"/>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285984"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214810" y="1499380"/>
            <a:ext cx="1928826"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500034" y="2786058"/>
            <a:ext cx="1571636"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Direct Tax</a:t>
            </a:r>
          </a:p>
        </p:txBody>
      </p:sp>
      <p:sp>
        <p:nvSpPr>
          <p:cNvPr id="28" name="Rectangle 27"/>
          <p:cNvSpPr/>
          <p:nvPr/>
        </p:nvSpPr>
        <p:spPr>
          <a:xfrm>
            <a:off x="2285984" y="2786058"/>
            <a:ext cx="1643074" cy="500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Indirect Tax</a:t>
            </a:r>
          </a:p>
        </p:txBody>
      </p:sp>
      <p:cxnSp>
        <p:nvCxnSpPr>
          <p:cNvPr id="29" name="Straight Connector 28"/>
          <p:cNvCxnSpPr/>
          <p:nvPr/>
        </p:nvCxnSpPr>
        <p:spPr>
          <a:xfrm rot="5400000">
            <a:off x="1322365" y="2607463"/>
            <a:ext cx="356396"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2607852" y="2607066"/>
            <a:ext cx="357190"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14282" y="3714752"/>
            <a:ext cx="2357454" cy="22145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IN" dirty="0" smtClean="0">
                <a:solidFill>
                  <a:schemeClr val="tx1"/>
                </a:solidFill>
              </a:rPr>
              <a:t>Corporate tax, </a:t>
            </a:r>
          </a:p>
          <a:p>
            <a:pPr marL="342900" indent="-342900">
              <a:buFont typeface="+mj-lt"/>
              <a:buAutoNum type="arabicPeriod"/>
            </a:pPr>
            <a:r>
              <a:rPr lang="en-IN" dirty="0" smtClean="0">
                <a:solidFill>
                  <a:schemeClr val="tx1"/>
                </a:solidFill>
              </a:rPr>
              <a:t>Personal income tax,</a:t>
            </a:r>
          </a:p>
          <a:p>
            <a:pPr marL="342900" indent="-342900">
              <a:buFont typeface="+mj-lt"/>
              <a:buAutoNum type="arabicPeriod"/>
            </a:pPr>
            <a:r>
              <a:rPr lang="en-IN" dirty="0" smtClean="0">
                <a:solidFill>
                  <a:schemeClr val="tx1"/>
                </a:solidFill>
              </a:rPr>
              <a:t>Wealth tax,</a:t>
            </a:r>
          </a:p>
          <a:p>
            <a:pPr marL="342900" indent="-342900">
              <a:buFont typeface="+mj-lt"/>
              <a:buAutoNum type="arabicPeriod"/>
            </a:pPr>
            <a:r>
              <a:rPr lang="en-IN" dirty="0" smtClean="0">
                <a:solidFill>
                  <a:schemeClr val="tx1"/>
                </a:solidFill>
              </a:rPr>
              <a:t>Securities Transaction Tax, </a:t>
            </a:r>
          </a:p>
          <a:p>
            <a:pPr marL="342900" indent="-342900">
              <a:buFont typeface="+mj-lt"/>
              <a:buAutoNum type="arabicPeriod"/>
            </a:pPr>
            <a:r>
              <a:rPr lang="en-IN" dirty="0" smtClean="0">
                <a:solidFill>
                  <a:schemeClr val="tx1"/>
                </a:solidFill>
              </a:rPr>
              <a:t>Fringe Benefits Tax</a:t>
            </a:r>
          </a:p>
        </p:txBody>
      </p:sp>
      <p:cxnSp>
        <p:nvCxnSpPr>
          <p:cNvPr id="20" name="Straight Connector 19"/>
          <p:cNvCxnSpPr/>
          <p:nvPr/>
        </p:nvCxnSpPr>
        <p:spPr>
          <a:xfrm rot="5400000">
            <a:off x="927868" y="3499644"/>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714612" y="3714752"/>
            <a:ext cx="1928826" cy="1285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IN" dirty="0" smtClean="0">
                <a:solidFill>
                  <a:schemeClr val="tx1"/>
                </a:solidFill>
              </a:rPr>
              <a:t>Union Excise Duty,</a:t>
            </a:r>
          </a:p>
          <a:p>
            <a:pPr marL="342900" indent="-342900">
              <a:buFont typeface="+mj-lt"/>
              <a:buAutoNum type="arabicPeriod"/>
            </a:pPr>
            <a:r>
              <a:rPr lang="en-IN" dirty="0" smtClean="0">
                <a:solidFill>
                  <a:schemeClr val="tx1"/>
                </a:solidFill>
              </a:rPr>
              <a:t>Custom Duty, </a:t>
            </a:r>
          </a:p>
          <a:p>
            <a:pPr marL="342900" indent="-342900">
              <a:buFont typeface="+mj-lt"/>
              <a:buAutoNum type="arabicPeriod"/>
            </a:pPr>
            <a:r>
              <a:rPr lang="en-IN" dirty="0" smtClean="0">
                <a:solidFill>
                  <a:schemeClr val="tx1"/>
                </a:solidFill>
              </a:rPr>
              <a:t>Service Tax</a:t>
            </a:r>
          </a:p>
        </p:txBody>
      </p:sp>
      <p:cxnSp>
        <p:nvCxnSpPr>
          <p:cNvPr id="22" name="Straight Connector 21"/>
          <p:cNvCxnSpPr/>
          <p:nvPr/>
        </p:nvCxnSpPr>
        <p:spPr>
          <a:xfrm rot="5400000">
            <a:off x="2929720" y="3499644"/>
            <a:ext cx="428628"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5286777" y="3071413"/>
            <a:ext cx="1285884" cy="79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072066" y="3714752"/>
            <a:ext cx="3143272" cy="22145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smtClean="0">
              <a:solidFill>
                <a:schemeClr val="tx1"/>
              </a:solidFill>
            </a:endParaRPr>
          </a:p>
          <a:p>
            <a:pPr marL="342900" indent="-342900">
              <a:buFont typeface="+mj-lt"/>
              <a:buAutoNum type="arabicPeriod"/>
            </a:pPr>
            <a:endParaRPr lang="en-IN" dirty="0" smtClean="0">
              <a:solidFill>
                <a:schemeClr val="tx1"/>
              </a:solidFill>
            </a:endParaRPr>
          </a:p>
          <a:p>
            <a:pPr marL="342900" indent="-342900">
              <a:buFont typeface="+mj-lt"/>
              <a:buAutoNum type="arabicPeriod"/>
            </a:pPr>
            <a:r>
              <a:rPr lang="en-IN" dirty="0" smtClean="0">
                <a:solidFill>
                  <a:schemeClr val="tx1"/>
                </a:solidFill>
              </a:rPr>
              <a:t>Fees </a:t>
            </a:r>
          </a:p>
          <a:p>
            <a:pPr marL="342900" indent="-342900">
              <a:buFont typeface="+mj-lt"/>
              <a:buAutoNum type="arabicPeriod"/>
            </a:pPr>
            <a:r>
              <a:rPr lang="en-IN" dirty="0" smtClean="0">
                <a:solidFill>
                  <a:schemeClr val="tx1"/>
                </a:solidFill>
              </a:rPr>
              <a:t>Fines  &amp; penalties</a:t>
            </a:r>
          </a:p>
          <a:p>
            <a:pPr marL="342900" indent="-342900">
              <a:buFont typeface="+mj-lt"/>
              <a:buAutoNum type="arabicPeriod"/>
            </a:pPr>
            <a:r>
              <a:rPr lang="en-IN" dirty="0" smtClean="0">
                <a:solidFill>
                  <a:schemeClr val="tx1"/>
                </a:solidFill>
              </a:rPr>
              <a:t>Special assessment/</a:t>
            </a:r>
          </a:p>
          <a:p>
            <a:pPr marL="342900" indent="-342900"/>
            <a:r>
              <a:rPr lang="en-IN" dirty="0" smtClean="0">
                <a:solidFill>
                  <a:schemeClr val="tx1"/>
                </a:solidFill>
              </a:rPr>
              <a:t>	Betterment levy</a:t>
            </a:r>
          </a:p>
          <a:p>
            <a:pPr marL="342900" indent="-342900">
              <a:buFont typeface="+mj-lt"/>
              <a:buAutoNum type="arabicPeriod" startAt="4"/>
            </a:pPr>
            <a:r>
              <a:rPr lang="en-IN" dirty="0" smtClean="0">
                <a:solidFill>
                  <a:schemeClr val="tx1"/>
                </a:solidFill>
              </a:rPr>
              <a:t>Income from Investments</a:t>
            </a:r>
          </a:p>
          <a:p>
            <a:pPr marL="342900" indent="-342900">
              <a:buFont typeface="+mj-lt"/>
              <a:buAutoNum type="arabicPeriod" startAt="4"/>
            </a:pPr>
            <a:r>
              <a:rPr lang="en-IN" dirty="0" smtClean="0">
                <a:solidFill>
                  <a:schemeClr val="tx1"/>
                </a:solidFill>
              </a:rPr>
              <a:t>Rent</a:t>
            </a:r>
          </a:p>
          <a:p>
            <a:pPr marL="342900" indent="-342900">
              <a:buFont typeface="+mj-lt"/>
              <a:buAutoNum type="arabicPeriod" startAt="4"/>
            </a:pPr>
            <a:r>
              <a:rPr lang="en-IN" dirty="0" smtClean="0">
                <a:solidFill>
                  <a:schemeClr val="tx1"/>
                </a:solidFill>
              </a:rPr>
              <a:t>Donations and Contributions</a:t>
            </a:r>
          </a:p>
          <a:p>
            <a:pPr marL="342900" indent="-342900">
              <a:buFont typeface="+mj-lt"/>
              <a:buAutoNum type="arabicPeriod" startAt="4"/>
            </a:pPr>
            <a:endParaRPr lang="en-IN" dirty="0" smtClean="0">
              <a:solidFill>
                <a:schemeClr val="tx1"/>
              </a:solidFill>
            </a:endParaRPr>
          </a:p>
          <a:p>
            <a:pPr marL="342900" indent="-342900">
              <a:buFont typeface="+mj-lt"/>
              <a:buAutoNum type="arabicPeriod" startAt="4"/>
            </a:pPr>
            <a:endParaRPr lang="en-IN" dirty="0" smtClean="0">
              <a:solidFill>
                <a:schemeClr val="tx1"/>
              </a:solidFill>
            </a:endParaRPr>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Impact, shifting and Incidence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lnSpc>
                <a:spcPct val="110000"/>
              </a:lnSpc>
              <a:spcBef>
                <a:spcPts val="0"/>
              </a:spcBef>
              <a:buNone/>
            </a:pPr>
            <a:r>
              <a:rPr lang="en-IN" b="1" dirty="0" smtClean="0"/>
              <a:t>Impact: </a:t>
            </a:r>
            <a:r>
              <a:rPr lang="en-IN" dirty="0" smtClean="0"/>
              <a:t>Impact of a tax is felt at the point where the tax first comes into contact with the tax payers.</a:t>
            </a:r>
          </a:p>
          <a:p>
            <a:pPr marL="0" indent="0" algn="just">
              <a:lnSpc>
                <a:spcPct val="110000"/>
              </a:lnSpc>
              <a:spcBef>
                <a:spcPts val="0"/>
              </a:spcBef>
              <a:buNone/>
            </a:pPr>
            <a:r>
              <a:rPr lang="en-IN" b="1" dirty="0" smtClean="0"/>
              <a:t>Shifting: </a:t>
            </a:r>
            <a:r>
              <a:rPr lang="en-IN" dirty="0" smtClean="0"/>
              <a:t>It is the process of passing the money burden of a tax to some other person. </a:t>
            </a:r>
          </a:p>
          <a:p>
            <a:pPr marL="0" indent="0" algn="just">
              <a:lnSpc>
                <a:spcPct val="110000"/>
              </a:lnSpc>
              <a:spcBef>
                <a:spcPts val="0"/>
              </a:spcBef>
              <a:buNone/>
            </a:pPr>
            <a:r>
              <a:rPr lang="en-IN" b="1" dirty="0" smtClean="0"/>
              <a:t>Incidence: </a:t>
            </a:r>
            <a:r>
              <a:rPr lang="en-IN" dirty="0" smtClean="0"/>
              <a:t>Incidence of tax refers to the point where the ultimate burden of a tax actually settles.</a:t>
            </a:r>
            <a:endParaRPr lang="en-IN"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Factors Influencing Incidence of Taxation</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514350" indent="-514350" algn="just">
              <a:lnSpc>
                <a:spcPct val="200000"/>
              </a:lnSpc>
              <a:spcBef>
                <a:spcPts val="0"/>
              </a:spcBef>
              <a:buAutoNum type="alphaUcParenBoth"/>
            </a:pPr>
            <a:r>
              <a:rPr lang="en-IN" b="1" dirty="0" smtClean="0"/>
              <a:t> Elasticity of demand and supply</a:t>
            </a:r>
          </a:p>
          <a:p>
            <a:pPr marL="514350" indent="-514350" algn="just">
              <a:lnSpc>
                <a:spcPct val="200000"/>
              </a:lnSpc>
              <a:spcBef>
                <a:spcPts val="0"/>
              </a:spcBef>
              <a:buAutoNum type="alphaUcParenBoth"/>
            </a:pPr>
            <a:r>
              <a:rPr lang="en-IN" b="1" dirty="0" smtClean="0"/>
              <a:t> Cost Conditions</a:t>
            </a:r>
          </a:p>
          <a:p>
            <a:pPr marL="514350" indent="-514350" algn="just">
              <a:lnSpc>
                <a:spcPct val="200000"/>
              </a:lnSpc>
              <a:spcBef>
                <a:spcPts val="0"/>
              </a:spcBef>
              <a:buAutoNum type="alphaUcParenBoth"/>
            </a:pPr>
            <a:r>
              <a:rPr lang="en-IN" b="1" dirty="0" smtClean="0"/>
              <a:t> Market structure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(A) Elasticity of demand and supply</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The </a:t>
            </a:r>
            <a:r>
              <a:rPr lang="en-IN" u="sng" dirty="0" smtClean="0"/>
              <a:t>incidence of tax </a:t>
            </a:r>
            <a:r>
              <a:rPr lang="en-IN" dirty="0" smtClean="0"/>
              <a:t>can be shifted only through </a:t>
            </a:r>
            <a:r>
              <a:rPr lang="en-IN" i="1" dirty="0" smtClean="0"/>
              <a:t>sale or purchase transactions</a:t>
            </a:r>
            <a:r>
              <a:rPr lang="en-IN" dirty="0" smtClean="0"/>
              <a:t> and through a </a:t>
            </a:r>
            <a:r>
              <a:rPr lang="en-IN" i="1" dirty="0" smtClean="0"/>
              <a:t>change in the price</a:t>
            </a:r>
            <a:r>
              <a:rPr lang="en-IN" dirty="0" smtClean="0"/>
              <a:t>. </a:t>
            </a:r>
          </a:p>
          <a:p>
            <a:pPr marL="0" indent="0" algn="just">
              <a:spcBef>
                <a:spcPts val="0"/>
              </a:spcBef>
              <a:buNone/>
            </a:pPr>
            <a:r>
              <a:rPr lang="en-IN" dirty="0" smtClean="0"/>
              <a:t>A </a:t>
            </a:r>
            <a:r>
              <a:rPr lang="en-IN" u="sng" dirty="0" smtClean="0"/>
              <a:t>change in price </a:t>
            </a:r>
            <a:r>
              <a:rPr lang="en-IN" dirty="0" smtClean="0"/>
              <a:t>is determined by the </a:t>
            </a:r>
            <a:r>
              <a:rPr lang="en-IN" i="1" dirty="0" smtClean="0"/>
              <a:t>relative elasticities of demand and supply</a:t>
            </a:r>
            <a:r>
              <a:rPr lang="en-IN" dirty="0" smtClean="0"/>
              <a:t>.</a:t>
            </a:r>
          </a:p>
          <a:p>
            <a:pPr marL="0" indent="0" algn="just">
              <a:spcBef>
                <a:spcPts val="0"/>
              </a:spcBef>
              <a:buNone/>
            </a:pPr>
            <a:r>
              <a:rPr lang="en-IN" dirty="0" smtClean="0"/>
              <a:t>Therefore a </a:t>
            </a:r>
            <a:r>
              <a:rPr lang="en-IN" u="sng" dirty="0" smtClean="0"/>
              <a:t>tax can be shifted </a:t>
            </a:r>
            <a:r>
              <a:rPr lang="en-IN" dirty="0" smtClean="0"/>
              <a:t>only through a </a:t>
            </a:r>
            <a:r>
              <a:rPr lang="en-IN" i="1" dirty="0" smtClean="0"/>
              <a:t>shift in the demand and supply curves.</a:t>
            </a:r>
          </a:p>
          <a:p>
            <a:pPr marL="0" indent="0" algn="just">
              <a:spcBef>
                <a:spcPts val="0"/>
              </a:spcBef>
              <a:buNone/>
            </a:pPr>
            <a:r>
              <a:rPr lang="en-IN" dirty="0" smtClean="0"/>
              <a:t>The </a:t>
            </a:r>
            <a:r>
              <a:rPr lang="en-IN" u="sng" dirty="0" smtClean="0"/>
              <a:t>sharing of the incidence </a:t>
            </a:r>
            <a:r>
              <a:rPr lang="en-IN" dirty="0" smtClean="0"/>
              <a:t>between the sellers and buyers is determined by the </a:t>
            </a:r>
            <a:r>
              <a:rPr lang="en-IN" i="1" dirty="0" smtClean="0"/>
              <a:t>demand and supply elasticities.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(A) Elasticity of demand and supply</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General rule: </a:t>
            </a:r>
            <a:r>
              <a:rPr lang="en-IN" u="sng" dirty="0" smtClean="0"/>
              <a:t>greater the elasticity of demand </a:t>
            </a:r>
            <a:r>
              <a:rPr lang="en-IN" dirty="0" smtClean="0"/>
              <a:t>the </a:t>
            </a:r>
            <a:r>
              <a:rPr lang="en-IN" b="1" dirty="0" smtClean="0"/>
              <a:t>larger</a:t>
            </a:r>
            <a:r>
              <a:rPr lang="en-IN" dirty="0" smtClean="0"/>
              <a:t> will be the </a:t>
            </a:r>
            <a:r>
              <a:rPr lang="en-IN" i="1" dirty="0" smtClean="0"/>
              <a:t>incidence on the seller</a:t>
            </a:r>
            <a:r>
              <a:rPr lang="en-IN" dirty="0" smtClean="0"/>
              <a:t>; and </a:t>
            </a:r>
            <a:endParaRPr lang="en-IN" i="1" dirty="0" smtClean="0"/>
          </a:p>
          <a:p>
            <a:pPr marL="0" indent="0" algn="just">
              <a:spcBef>
                <a:spcPts val="0"/>
              </a:spcBef>
              <a:buNone/>
            </a:pPr>
            <a:r>
              <a:rPr lang="en-IN" dirty="0" smtClean="0"/>
              <a:t>the </a:t>
            </a:r>
            <a:r>
              <a:rPr lang="en-IN" u="sng" dirty="0" smtClean="0"/>
              <a:t>greater the elasticity of supply</a:t>
            </a:r>
            <a:r>
              <a:rPr lang="en-IN" dirty="0" smtClean="0"/>
              <a:t>, the </a:t>
            </a:r>
            <a:r>
              <a:rPr lang="en-IN" b="1" dirty="0" smtClean="0"/>
              <a:t>larger</a:t>
            </a:r>
            <a:r>
              <a:rPr lang="en-IN" dirty="0" smtClean="0"/>
              <a:t> will be the </a:t>
            </a:r>
            <a:r>
              <a:rPr lang="en-IN" i="1" dirty="0" smtClean="0"/>
              <a:t>incidence on the buyers</a:t>
            </a:r>
            <a:r>
              <a:rPr lang="en-IN"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1. Elasticity of Demand</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Given the </a:t>
            </a:r>
            <a:r>
              <a:rPr lang="en-IN" u="sng" dirty="0" smtClean="0"/>
              <a:t>elasticity of supply</a:t>
            </a:r>
            <a:r>
              <a:rPr lang="en-IN" dirty="0" smtClean="0"/>
              <a:t>, the </a:t>
            </a:r>
            <a:r>
              <a:rPr lang="en-IN" b="1" dirty="0" smtClean="0"/>
              <a:t>greater</a:t>
            </a:r>
            <a:r>
              <a:rPr lang="en-IN" dirty="0" smtClean="0"/>
              <a:t> the </a:t>
            </a:r>
            <a:r>
              <a:rPr lang="en-IN" b="1" dirty="0" smtClean="0"/>
              <a:t>elasticity of demand</a:t>
            </a:r>
            <a:r>
              <a:rPr lang="en-IN" dirty="0" smtClean="0"/>
              <a:t>, </a:t>
            </a:r>
            <a:r>
              <a:rPr lang="en-IN" b="1" dirty="0" smtClean="0"/>
              <a:t>greater </a:t>
            </a:r>
            <a:r>
              <a:rPr lang="en-IN" dirty="0" smtClean="0"/>
              <a:t>will be the </a:t>
            </a:r>
            <a:r>
              <a:rPr lang="en-IN" i="1" dirty="0" smtClean="0"/>
              <a:t>incidence of tax on the sellers </a:t>
            </a:r>
            <a:r>
              <a:rPr lang="en-IN" dirty="0" smtClean="0"/>
              <a:t>and </a:t>
            </a:r>
            <a:r>
              <a:rPr lang="en-IN" i="1" dirty="0" smtClean="0"/>
              <a:t>lesser will be the incidence on the buyers.</a:t>
            </a:r>
          </a:p>
          <a:p>
            <a:pPr marL="0" indent="0" algn="just">
              <a:spcBef>
                <a:spcPts val="0"/>
              </a:spcBef>
              <a:buNone/>
            </a:pPr>
            <a:r>
              <a:rPr lang="en-IN" dirty="0" smtClean="0"/>
              <a:t>Case 1: Perfectly Elastic Demand </a:t>
            </a:r>
          </a:p>
          <a:p>
            <a:pPr marL="0" indent="0" algn="just">
              <a:spcBef>
                <a:spcPts val="0"/>
              </a:spcBef>
              <a:buNone/>
            </a:pPr>
            <a:r>
              <a:rPr lang="en-IN" dirty="0" smtClean="0"/>
              <a:t>Case 2: Relatively More Elastic Demand </a:t>
            </a:r>
          </a:p>
          <a:p>
            <a:pPr marL="0" indent="0" algn="just">
              <a:spcBef>
                <a:spcPts val="0"/>
              </a:spcBef>
              <a:buNone/>
            </a:pPr>
            <a:r>
              <a:rPr lang="en-IN" dirty="0" smtClean="0"/>
              <a:t>Case 3: Relatively Less Elastic Demand </a:t>
            </a:r>
          </a:p>
          <a:p>
            <a:pPr marL="0" indent="0" algn="just">
              <a:spcBef>
                <a:spcPts val="0"/>
              </a:spcBef>
              <a:buNone/>
            </a:pPr>
            <a:r>
              <a:rPr lang="en-IN" dirty="0" smtClean="0"/>
              <a:t>Case 4: Perfectly Inelastic Demand </a:t>
            </a:r>
          </a:p>
          <a:p>
            <a:pPr marL="0" indent="0" algn="just">
              <a:spcBef>
                <a:spcPts val="0"/>
              </a:spcBef>
              <a:buNone/>
            </a:pPr>
            <a:endParaRPr lang="en-IN"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1571604" y="4429132"/>
            <a:ext cx="1071570" cy="642942"/>
          </a:xfrm>
          <a:prstGeom prst="rect">
            <a:avLst/>
          </a:prstGeom>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1: Perfectly Elastic Demand </a:t>
            </a:r>
          </a:p>
        </p:txBody>
      </p:sp>
      <p:sp>
        <p:nvSpPr>
          <p:cNvPr id="3" name="Content Placeholder 2"/>
          <p:cNvSpPr>
            <a:spLocks noGrp="1"/>
          </p:cNvSpPr>
          <p:nvPr>
            <p:ph idx="1"/>
          </p:nvPr>
        </p:nvSpPr>
        <p:spPr>
          <a:xfrm>
            <a:off x="357158" y="571480"/>
            <a:ext cx="8329642" cy="5786478"/>
          </a:xfrm>
        </p:spPr>
        <p:txBody>
          <a:bodyPr>
            <a:normAutofit/>
          </a:bodyPr>
          <a:lstStyle/>
          <a:p>
            <a:pPr marL="0" indent="0" algn="just">
              <a:spcBef>
                <a:spcPts val="0"/>
              </a:spcBef>
              <a:buNone/>
            </a:pPr>
            <a:r>
              <a:rPr lang="en-IN" dirty="0" smtClean="0"/>
              <a:t>When the </a:t>
            </a:r>
            <a:r>
              <a:rPr lang="en-IN" b="1" dirty="0" smtClean="0"/>
              <a:t>demand is perfectly elastic</a:t>
            </a:r>
            <a:r>
              <a:rPr lang="en-IN" dirty="0" smtClean="0"/>
              <a:t>, </a:t>
            </a:r>
            <a:r>
              <a:rPr lang="en-IN" u="sng" dirty="0" smtClean="0"/>
              <a:t>given the supply elasticity</a:t>
            </a:r>
            <a:r>
              <a:rPr lang="en-IN" dirty="0" smtClean="0"/>
              <a:t>, the </a:t>
            </a:r>
            <a:r>
              <a:rPr lang="en-IN" i="1" dirty="0" smtClean="0"/>
              <a:t>entire tax burden is on the seller.</a:t>
            </a:r>
          </a:p>
          <a:p>
            <a:pPr marL="0" indent="0" algn="just">
              <a:spcBef>
                <a:spcPts val="0"/>
              </a:spcBef>
              <a:buNone/>
            </a:pPr>
            <a:endParaRPr lang="en-IN" i="1" dirty="0" smtClean="0"/>
          </a:p>
        </p:txBody>
      </p:sp>
      <p:cxnSp>
        <p:nvCxnSpPr>
          <p:cNvPr id="5" name="Straight Arrow Connector 4"/>
          <p:cNvCxnSpPr/>
          <p:nvPr/>
        </p:nvCxnSpPr>
        <p:spPr>
          <a:xfrm rot="5400000">
            <a:off x="-250065" y="4250537"/>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571604" y="6072206"/>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1571604" y="4429132"/>
            <a:ext cx="5786478"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2000232" y="3929066"/>
            <a:ext cx="4429156" cy="128588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1643042" y="3429000"/>
            <a:ext cx="4429156" cy="1285884"/>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1750199" y="5274809"/>
            <a:ext cx="1643074"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3894133" y="5274015"/>
            <a:ext cx="1643074"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428596" y="2928934"/>
          <a:ext cx="857256" cy="392114"/>
        </p:xfrm>
        <a:graphic>
          <a:graphicData uri="http://schemas.openxmlformats.org/presentationml/2006/ole">
            <p:oleObj spid="_x0000_s1027"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500826" y="6143644"/>
          <a:ext cx="1143008" cy="428604"/>
        </p:xfrm>
        <a:graphic>
          <a:graphicData uri="http://schemas.openxmlformats.org/presentationml/2006/ole">
            <p:oleObj spid="_x0000_s1028"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214414" y="4214818"/>
          <a:ext cx="396000" cy="396000"/>
        </p:xfrm>
        <a:graphic>
          <a:graphicData uri="http://schemas.openxmlformats.org/presentationml/2006/ole">
            <p:oleObj spid="_x0000_s1029" name="Equation" r:id="rId5" imgW="139680" imgH="164880" progId="Equation.3">
              <p:embed/>
            </p:oleObj>
          </a:graphicData>
        </a:graphic>
      </p:graphicFrame>
      <p:graphicFrame>
        <p:nvGraphicFramePr>
          <p:cNvPr id="1031" name="Object 7"/>
          <p:cNvGraphicFramePr>
            <a:graphicFrameLocks noChangeAspect="1"/>
          </p:cNvGraphicFramePr>
          <p:nvPr/>
        </p:nvGraphicFramePr>
        <p:xfrm>
          <a:off x="1142976" y="4857760"/>
          <a:ext cx="396000" cy="396000"/>
        </p:xfrm>
        <a:graphic>
          <a:graphicData uri="http://schemas.openxmlformats.org/presentationml/2006/ole">
            <p:oleObj spid="_x0000_s1031" name="Equation" r:id="rId6" imgW="164880" imgH="177480" progId="Equation.3">
              <p:embed/>
            </p:oleObj>
          </a:graphicData>
        </a:graphic>
      </p:graphicFrame>
      <p:graphicFrame>
        <p:nvGraphicFramePr>
          <p:cNvPr id="1032" name="Object 8"/>
          <p:cNvGraphicFramePr>
            <a:graphicFrameLocks noChangeAspect="1"/>
          </p:cNvGraphicFramePr>
          <p:nvPr/>
        </p:nvGraphicFramePr>
        <p:xfrm>
          <a:off x="4572000" y="6072206"/>
          <a:ext cx="396000" cy="396000"/>
        </p:xfrm>
        <a:graphic>
          <a:graphicData uri="http://schemas.openxmlformats.org/presentationml/2006/ole">
            <p:oleObj spid="_x0000_s1032"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572000" y="4000504"/>
          <a:ext cx="396000" cy="396000"/>
        </p:xfrm>
        <a:graphic>
          <a:graphicData uri="http://schemas.openxmlformats.org/presentationml/2006/ole">
            <p:oleObj spid="_x0000_s1033"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7390710" y="4286256"/>
          <a:ext cx="396000" cy="396000"/>
        </p:xfrm>
        <a:graphic>
          <a:graphicData uri="http://schemas.openxmlformats.org/presentationml/2006/ole">
            <p:oleObj spid="_x0000_s1034"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6533454" y="3643314"/>
          <a:ext cx="396000" cy="396000"/>
        </p:xfrm>
        <a:graphic>
          <a:graphicData uri="http://schemas.openxmlformats.org/presentationml/2006/ole">
            <p:oleObj spid="_x0000_s1035" name="Equation" r:id="rId10" imgW="126720" imgH="177480" progId="Equation.3">
              <p:embed/>
            </p:oleObj>
          </a:graphicData>
        </a:graphic>
      </p:graphicFrame>
      <p:graphicFrame>
        <p:nvGraphicFramePr>
          <p:cNvPr id="1036" name="Object 12"/>
          <p:cNvGraphicFramePr>
            <a:graphicFrameLocks noChangeAspect="1"/>
          </p:cNvGraphicFramePr>
          <p:nvPr/>
        </p:nvGraphicFramePr>
        <p:xfrm>
          <a:off x="1857356" y="5214950"/>
          <a:ext cx="396000" cy="396000"/>
        </p:xfrm>
        <a:graphic>
          <a:graphicData uri="http://schemas.openxmlformats.org/presentationml/2006/ole">
            <p:oleObj spid="_x0000_s1036" name="Equation" r:id="rId11" imgW="126720" imgH="177480" progId="Equation.3">
              <p:embed/>
            </p:oleObj>
          </a:graphicData>
        </a:graphic>
      </p:graphicFrame>
      <p:graphicFrame>
        <p:nvGraphicFramePr>
          <p:cNvPr id="1037" name="Object 13"/>
          <p:cNvGraphicFramePr>
            <a:graphicFrameLocks noChangeAspect="1"/>
          </p:cNvGraphicFramePr>
          <p:nvPr/>
        </p:nvGraphicFramePr>
        <p:xfrm>
          <a:off x="1674574" y="4636054"/>
          <a:ext cx="396000" cy="396000"/>
        </p:xfrm>
        <a:graphic>
          <a:graphicData uri="http://schemas.openxmlformats.org/presentationml/2006/ole">
            <p:oleObj spid="_x0000_s1037" name="Equation" r:id="rId12" imgW="152280" imgH="215640" progId="Equation.3">
              <p:embed/>
            </p:oleObj>
          </a:graphicData>
        </a:graphic>
      </p:graphicFrame>
      <p:graphicFrame>
        <p:nvGraphicFramePr>
          <p:cNvPr id="1038" name="Object 14"/>
          <p:cNvGraphicFramePr>
            <a:graphicFrameLocks noChangeAspect="1"/>
          </p:cNvGraphicFramePr>
          <p:nvPr/>
        </p:nvGraphicFramePr>
        <p:xfrm>
          <a:off x="2357422" y="4000504"/>
          <a:ext cx="396000" cy="396000"/>
        </p:xfrm>
        <a:graphic>
          <a:graphicData uri="http://schemas.openxmlformats.org/presentationml/2006/ole">
            <p:oleObj spid="_x0000_s1038" name="Equation" r:id="rId13" imgW="177480" imgH="215640" progId="Equation.3">
              <p:embed/>
            </p:oleObj>
          </a:graphicData>
        </a:graphic>
      </p:graphicFrame>
      <p:graphicFrame>
        <p:nvGraphicFramePr>
          <p:cNvPr id="1039" name="Object 15"/>
          <p:cNvGraphicFramePr>
            <a:graphicFrameLocks noChangeAspect="1"/>
          </p:cNvGraphicFramePr>
          <p:nvPr/>
        </p:nvGraphicFramePr>
        <p:xfrm>
          <a:off x="2428860" y="6072206"/>
          <a:ext cx="396000" cy="396000"/>
        </p:xfrm>
        <a:graphic>
          <a:graphicData uri="http://schemas.openxmlformats.org/presentationml/2006/ole">
            <p:oleObj spid="_x0000_s1039" name="Equation" r:id="rId14" imgW="190440" imgH="215640" progId="Equation.3">
              <p:embed/>
            </p:oleObj>
          </a:graphicData>
        </a:graphic>
      </p:graphicFrame>
      <p:graphicFrame>
        <p:nvGraphicFramePr>
          <p:cNvPr id="1040" name="Object 16"/>
          <p:cNvGraphicFramePr>
            <a:graphicFrameLocks noChangeAspect="1"/>
          </p:cNvGraphicFramePr>
          <p:nvPr/>
        </p:nvGraphicFramePr>
        <p:xfrm>
          <a:off x="1357290" y="6033396"/>
          <a:ext cx="396000" cy="396000"/>
        </p:xfrm>
        <a:graphic>
          <a:graphicData uri="http://schemas.openxmlformats.org/presentationml/2006/ole">
            <p:oleObj spid="_x0000_s1040" name="Equation" r:id="rId15" imgW="152280" imgH="177480" progId="Equation.3">
              <p:embed/>
            </p:oleObj>
          </a:graphicData>
        </a:graphic>
      </p:graphicFrame>
      <p:graphicFrame>
        <p:nvGraphicFramePr>
          <p:cNvPr id="1041" name="Object 17"/>
          <p:cNvGraphicFramePr>
            <a:graphicFrameLocks noChangeAspect="1"/>
          </p:cNvGraphicFramePr>
          <p:nvPr/>
        </p:nvGraphicFramePr>
        <p:xfrm>
          <a:off x="6143636" y="3143248"/>
          <a:ext cx="395288" cy="395288"/>
        </p:xfrm>
        <a:graphic>
          <a:graphicData uri="http://schemas.openxmlformats.org/presentationml/2006/ole">
            <p:oleObj spid="_x0000_s1041" name="Equation" r:id="rId16" imgW="152280" imgH="215640" progId="Equation.3">
              <p:embed/>
            </p:oleObj>
          </a:graphicData>
        </a:graphic>
      </p:graphicFrame>
      <p:cxnSp>
        <p:nvCxnSpPr>
          <p:cNvPr id="43" name="Straight Connector 42"/>
          <p:cNvCxnSpPr/>
          <p:nvPr/>
        </p:nvCxnSpPr>
        <p:spPr>
          <a:xfrm>
            <a:off x="1571604" y="5033150"/>
            <a:ext cx="1000132"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rot="16200000" flipH="1">
            <a:off x="5250661" y="4393413"/>
            <a:ext cx="714380" cy="357190"/>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286380" y="4929198"/>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3857620" y="3286124"/>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000364" y="2428868"/>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2673350" y="5086349"/>
          <a:ext cx="334963" cy="366712"/>
        </p:xfrm>
        <a:graphic>
          <a:graphicData uri="http://schemas.openxmlformats.org/presentationml/2006/ole">
            <p:oleObj spid="_x0000_s1042" name="Equation" r:id="rId17" imgW="139680" imgH="164880" progId="Equation.3">
              <p:embed/>
            </p:oleObj>
          </a:graphicData>
        </a:graphic>
      </p:graphicFrame>
      <p:sp>
        <p:nvSpPr>
          <p:cNvPr id="35" name="Right Brace 34"/>
          <p:cNvSpPr/>
          <p:nvPr/>
        </p:nvSpPr>
        <p:spPr>
          <a:xfrm>
            <a:off x="2643174" y="4500570"/>
            <a:ext cx="45719" cy="500066"/>
          </a:xfrm>
          <a:prstGeom prst="rightBrace">
            <a:avLst/>
          </a:prstGeom>
          <a:ln w="22225">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3286116" y="4929198"/>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2714612" y="4643446"/>
            <a:ext cx="500066" cy="357190"/>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2786050" y="5786454"/>
            <a:ext cx="171451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2857488" y="4214818"/>
            <a:ext cx="171451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strips(downRight)">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035"/>
                                        </p:tgtEl>
                                        <p:attrNameLst>
                                          <p:attrName>style.visibility</p:attrName>
                                        </p:attrNameLst>
                                      </p:cBhvr>
                                      <p:to>
                                        <p:strVal val="visible"/>
                                      </p:to>
                                    </p:set>
                                    <p:animEffect transition="in" filter="strips(downRight)">
                                      <p:cBhvr>
                                        <p:cTn id="59" dur="500"/>
                                        <p:tgtEl>
                                          <p:spTgt spid="1035"/>
                                        </p:tgtEl>
                                      </p:cBhvr>
                                    </p:animEffect>
                                  </p:childTnLst>
                                </p:cTn>
                              </p:par>
                              <p:par>
                                <p:cTn id="60" presetID="18" presetClass="entr" presetSubtype="6" fill="hold" nodeType="withEffect">
                                  <p:stCondLst>
                                    <p:cond delay="0"/>
                                  </p:stCondLst>
                                  <p:childTnLst>
                                    <p:set>
                                      <p:cBhvr>
                                        <p:cTn id="61" dur="1" fill="hold">
                                          <p:stCondLst>
                                            <p:cond delay="0"/>
                                          </p:stCondLst>
                                        </p:cTn>
                                        <p:tgtEl>
                                          <p:spTgt spid="1036"/>
                                        </p:tgtEl>
                                        <p:attrNameLst>
                                          <p:attrName>style.visibility</p:attrName>
                                        </p:attrNameLst>
                                      </p:cBhvr>
                                      <p:to>
                                        <p:strVal val="visible"/>
                                      </p:to>
                                    </p:set>
                                    <p:animEffect transition="in" filter="strips(downRight)">
                                      <p:cBhvr>
                                        <p:cTn id="62" dur="500"/>
                                        <p:tgtEl>
                                          <p:spTgt spid="1036"/>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strips(downRight)">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strips(downRight)">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033"/>
                                        </p:tgtEl>
                                        <p:attrNameLst>
                                          <p:attrName>style.visibility</p:attrName>
                                        </p:attrNameLst>
                                      </p:cBhvr>
                                      <p:to>
                                        <p:strVal val="visible"/>
                                      </p:to>
                                    </p:set>
                                    <p:animEffect transition="in" filter="strips(downRight)">
                                      <p:cBhvr>
                                        <p:cTn id="77" dur="500"/>
                                        <p:tgtEl>
                                          <p:spTgt spid="1033"/>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strips(downLeft)">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1032"/>
                                        </p:tgtEl>
                                        <p:attrNameLst>
                                          <p:attrName>style.visibility</p:attrName>
                                        </p:attrNameLst>
                                      </p:cBhvr>
                                      <p:to>
                                        <p:strVal val="visible"/>
                                      </p:to>
                                    </p:set>
                                    <p:animEffect transition="in" filter="strips(downRight)">
                                      <p:cBhvr>
                                        <p:cTn id="87" dur="500"/>
                                        <p:tgtEl>
                                          <p:spTgt spid="1032"/>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6"/>
                                        </p:tgtEl>
                                        <p:attrNameLst>
                                          <p:attrName>style.visibility</p:attrName>
                                        </p:attrNameLst>
                                      </p:cBhvr>
                                      <p:to>
                                        <p:strVal val="visible"/>
                                      </p:to>
                                    </p:set>
                                    <p:animEffect transition="in" filter="strips(downRight)">
                                      <p:cBhvr>
                                        <p:cTn id="92" dur="500"/>
                                        <p:tgtEl>
                                          <p:spTgt spid="16"/>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1037"/>
                                        </p:tgtEl>
                                        <p:attrNameLst>
                                          <p:attrName>style.visibility</p:attrName>
                                        </p:attrNameLst>
                                      </p:cBhvr>
                                      <p:to>
                                        <p:strVal val="visible"/>
                                      </p:to>
                                    </p:set>
                                    <p:animEffect transition="in" filter="strips(downRight)">
                                      <p:cBhvr>
                                        <p:cTn id="97" dur="500"/>
                                        <p:tgtEl>
                                          <p:spTgt spid="1037"/>
                                        </p:tgtEl>
                                      </p:cBhvr>
                                    </p:animEffect>
                                  </p:childTnLst>
                                </p:cTn>
                              </p:par>
                              <p:par>
                                <p:cTn id="98" presetID="18" presetClass="entr" presetSubtype="6" fill="hold" nodeType="withEffect">
                                  <p:stCondLst>
                                    <p:cond delay="0"/>
                                  </p:stCondLst>
                                  <p:childTnLst>
                                    <p:set>
                                      <p:cBhvr>
                                        <p:cTn id="99" dur="1" fill="hold">
                                          <p:stCondLst>
                                            <p:cond delay="0"/>
                                          </p:stCondLst>
                                        </p:cTn>
                                        <p:tgtEl>
                                          <p:spTgt spid="1041"/>
                                        </p:tgtEl>
                                        <p:attrNameLst>
                                          <p:attrName>style.visibility</p:attrName>
                                        </p:attrNameLst>
                                      </p:cBhvr>
                                      <p:to>
                                        <p:strVal val="visible"/>
                                      </p:to>
                                    </p:set>
                                    <p:animEffect transition="in" filter="strips(downRight)">
                                      <p:cBhvr>
                                        <p:cTn id="100" dur="500"/>
                                        <p:tgtEl>
                                          <p:spTgt spid="1041"/>
                                        </p:tgtEl>
                                      </p:cBhvr>
                                    </p:animEffect>
                                  </p:childTnLst>
                                </p:cTn>
                              </p:par>
                            </p:childTnLst>
                          </p:cTn>
                        </p:par>
                      </p:childTnLst>
                    </p:cTn>
                  </p:par>
                  <p:par>
                    <p:cTn id="101" fill="hold">
                      <p:stCondLst>
                        <p:cond delay="indefinite"/>
                      </p:stCondLst>
                      <p:childTnLst>
                        <p:par>
                          <p:cTn id="102" fill="hold">
                            <p:stCondLst>
                              <p:cond delay="0"/>
                            </p:stCondLst>
                            <p:childTnLst>
                              <p:par>
                                <p:cTn id="103" presetID="18" presetClass="entr" presetSubtype="3" fill="hold" nodeType="click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strips(upRight)">
                                      <p:cBhvr>
                                        <p:cTn id="105" dur="500"/>
                                        <p:tgtEl>
                                          <p:spTgt spid="29"/>
                                        </p:tgtEl>
                                      </p:cBhvr>
                                    </p:animEffect>
                                  </p:childTnLst>
                                </p:cTn>
                              </p:par>
                            </p:childTnLst>
                          </p:cTn>
                        </p:par>
                      </p:childTnLst>
                    </p:cTn>
                  </p:par>
                  <p:par>
                    <p:cTn id="106" fill="hold">
                      <p:stCondLst>
                        <p:cond delay="indefinite"/>
                      </p:stCondLst>
                      <p:childTnLst>
                        <p:par>
                          <p:cTn id="107" fill="hold">
                            <p:stCondLst>
                              <p:cond delay="0"/>
                            </p:stCondLst>
                            <p:childTnLst>
                              <p:par>
                                <p:cTn id="108" presetID="18" presetClass="entr" presetSubtype="6" fill="hold" grpId="0" nodeType="clickEffect">
                                  <p:stCondLst>
                                    <p:cond delay="0"/>
                                  </p:stCondLst>
                                  <p:childTnLst>
                                    <p:set>
                                      <p:cBhvr>
                                        <p:cTn id="109" dur="1" fill="hold">
                                          <p:stCondLst>
                                            <p:cond delay="0"/>
                                          </p:stCondLst>
                                        </p:cTn>
                                        <p:tgtEl>
                                          <p:spTgt spid="30"/>
                                        </p:tgtEl>
                                        <p:attrNameLst>
                                          <p:attrName>style.visibility</p:attrName>
                                        </p:attrNameLst>
                                      </p:cBhvr>
                                      <p:to>
                                        <p:strVal val="visible"/>
                                      </p:to>
                                    </p:set>
                                    <p:animEffect transition="in" filter="strips(downRight)">
                                      <p:cBhvr>
                                        <p:cTn id="110" dur="500"/>
                                        <p:tgtEl>
                                          <p:spTgt spid="30"/>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6" fill="hold" nodeType="clickEffect">
                                  <p:stCondLst>
                                    <p:cond delay="0"/>
                                  </p:stCondLst>
                                  <p:childTnLst>
                                    <p:set>
                                      <p:cBhvr>
                                        <p:cTn id="114" dur="1" fill="hold">
                                          <p:stCondLst>
                                            <p:cond delay="0"/>
                                          </p:stCondLst>
                                        </p:cTn>
                                        <p:tgtEl>
                                          <p:spTgt spid="1038"/>
                                        </p:tgtEl>
                                        <p:attrNameLst>
                                          <p:attrName>style.visibility</p:attrName>
                                        </p:attrNameLst>
                                      </p:cBhvr>
                                      <p:to>
                                        <p:strVal val="visible"/>
                                      </p:to>
                                    </p:set>
                                    <p:animEffect transition="in" filter="strips(downRight)">
                                      <p:cBhvr>
                                        <p:cTn id="115" dur="500"/>
                                        <p:tgtEl>
                                          <p:spTgt spid="1038"/>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12" fill="hold" nodeType="click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strips(downLeft)">
                                      <p:cBhvr>
                                        <p:cTn id="120" dur="500"/>
                                        <p:tgtEl>
                                          <p:spTgt spid="18"/>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nodeType="clickEffect">
                                  <p:stCondLst>
                                    <p:cond delay="0"/>
                                  </p:stCondLst>
                                  <p:childTnLst>
                                    <p:set>
                                      <p:cBhvr>
                                        <p:cTn id="124" dur="1" fill="hold">
                                          <p:stCondLst>
                                            <p:cond delay="0"/>
                                          </p:stCondLst>
                                        </p:cTn>
                                        <p:tgtEl>
                                          <p:spTgt spid="1039"/>
                                        </p:tgtEl>
                                        <p:attrNameLst>
                                          <p:attrName>style.visibility</p:attrName>
                                        </p:attrNameLst>
                                      </p:cBhvr>
                                      <p:to>
                                        <p:strVal val="visible"/>
                                      </p:to>
                                    </p:set>
                                    <p:animEffect transition="in" filter="strips(downRight)">
                                      <p:cBhvr>
                                        <p:cTn id="125" dur="500"/>
                                        <p:tgtEl>
                                          <p:spTgt spid="1039"/>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12" fill="hold" nodeType="clickEffect">
                                  <p:stCondLst>
                                    <p:cond delay="0"/>
                                  </p:stCondLst>
                                  <p:childTnLst>
                                    <p:set>
                                      <p:cBhvr>
                                        <p:cTn id="129" dur="1" fill="hold">
                                          <p:stCondLst>
                                            <p:cond delay="0"/>
                                          </p:stCondLst>
                                        </p:cTn>
                                        <p:tgtEl>
                                          <p:spTgt spid="48"/>
                                        </p:tgtEl>
                                        <p:attrNameLst>
                                          <p:attrName>style.visibility</p:attrName>
                                        </p:attrNameLst>
                                      </p:cBhvr>
                                      <p:to>
                                        <p:strVal val="visible"/>
                                      </p:to>
                                    </p:set>
                                    <p:animEffect transition="in" filter="strips(downLeft)">
                                      <p:cBhvr>
                                        <p:cTn id="130" dur="500"/>
                                        <p:tgtEl>
                                          <p:spTgt spid="48"/>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47"/>
                                        </p:tgtEl>
                                        <p:attrNameLst>
                                          <p:attrName>style.visibility</p:attrName>
                                        </p:attrNameLst>
                                      </p:cBhvr>
                                      <p:to>
                                        <p:strVal val="visible"/>
                                      </p:to>
                                    </p:set>
                                    <p:animEffect transition="in" filter="strips(downLeft)">
                                      <p:cBhvr>
                                        <p:cTn id="135" dur="500"/>
                                        <p:tgtEl>
                                          <p:spTgt spid="47"/>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1042"/>
                                        </p:tgtEl>
                                        <p:attrNameLst>
                                          <p:attrName>style.visibility</p:attrName>
                                        </p:attrNameLst>
                                      </p:cBhvr>
                                      <p:to>
                                        <p:strVal val="visible"/>
                                      </p:to>
                                    </p:set>
                                    <p:animEffect transition="in" filter="strips(downRight)">
                                      <p:cBhvr>
                                        <p:cTn id="140" dur="500"/>
                                        <p:tgtEl>
                                          <p:spTgt spid="1042"/>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43"/>
                                        </p:tgtEl>
                                        <p:attrNameLst>
                                          <p:attrName>style.visibility</p:attrName>
                                        </p:attrNameLst>
                                      </p:cBhvr>
                                      <p:to>
                                        <p:strVal val="visible"/>
                                      </p:to>
                                    </p:set>
                                    <p:animEffect transition="in" filter="strips(downLeft)">
                                      <p:cBhvr>
                                        <p:cTn id="145" dur="500"/>
                                        <p:tgtEl>
                                          <p:spTgt spid="43"/>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12" fill="hold" grpId="0" nodeType="clickEffect">
                                  <p:stCondLst>
                                    <p:cond delay="0"/>
                                  </p:stCondLst>
                                  <p:childTnLst>
                                    <p:set>
                                      <p:cBhvr>
                                        <p:cTn id="149" dur="1" fill="hold">
                                          <p:stCondLst>
                                            <p:cond delay="0"/>
                                          </p:stCondLst>
                                        </p:cTn>
                                        <p:tgtEl>
                                          <p:spTgt spid="35"/>
                                        </p:tgtEl>
                                        <p:attrNameLst>
                                          <p:attrName>style.visibility</p:attrName>
                                        </p:attrNameLst>
                                      </p:cBhvr>
                                      <p:to>
                                        <p:strVal val="visible"/>
                                      </p:to>
                                    </p:set>
                                    <p:animEffect transition="in" filter="strips(downLeft)">
                                      <p:cBhvr>
                                        <p:cTn id="150" dur="500"/>
                                        <p:tgtEl>
                                          <p:spTgt spid="35"/>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6" fill="hold" nodeType="clickEffect">
                                  <p:stCondLst>
                                    <p:cond delay="0"/>
                                  </p:stCondLst>
                                  <p:childTnLst>
                                    <p:set>
                                      <p:cBhvr>
                                        <p:cTn id="154" dur="1" fill="hold">
                                          <p:stCondLst>
                                            <p:cond delay="0"/>
                                          </p:stCondLst>
                                        </p:cTn>
                                        <p:tgtEl>
                                          <p:spTgt spid="38"/>
                                        </p:tgtEl>
                                        <p:attrNameLst>
                                          <p:attrName>style.visibility</p:attrName>
                                        </p:attrNameLst>
                                      </p:cBhvr>
                                      <p:to>
                                        <p:strVal val="visible"/>
                                      </p:to>
                                    </p:set>
                                    <p:animEffect transition="in" filter="strips(downRight)">
                                      <p:cBhvr>
                                        <p:cTn id="155" dur="500"/>
                                        <p:tgtEl>
                                          <p:spTgt spid="38"/>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6" fill="hold" grpId="0" nodeType="clickEffect">
                                  <p:stCondLst>
                                    <p:cond delay="0"/>
                                  </p:stCondLst>
                                  <p:childTnLst>
                                    <p:set>
                                      <p:cBhvr>
                                        <p:cTn id="159" dur="1" fill="hold">
                                          <p:stCondLst>
                                            <p:cond delay="0"/>
                                          </p:stCondLst>
                                        </p:cTn>
                                        <p:tgtEl>
                                          <p:spTgt spid="36"/>
                                        </p:tgtEl>
                                        <p:attrNameLst>
                                          <p:attrName>style.visibility</p:attrName>
                                        </p:attrNameLst>
                                      </p:cBhvr>
                                      <p:to>
                                        <p:strVal val="visible"/>
                                      </p:to>
                                    </p:set>
                                    <p:animEffect transition="in" filter="strips(downRight)">
                                      <p:cBhvr>
                                        <p:cTn id="160" dur="500"/>
                                        <p:tgtEl>
                                          <p:spTgt spid="36"/>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6" fill="hold" nodeType="clickEffect">
                                  <p:stCondLst>
                                    <p:cond delay="0"/>
                                  </p:stCondLst>
                                  <p:childTnLst>
                                    <p:set>
                                      <p:cBhvr>
                                        <p:cTn id="164" dur="1" fill="hold">
                                          <p:stCondLst>
                                            <p:cond delay="0"/>
                                          </p:stCondLst>
                                        </p:cTn>
                                        <p:tgtEl>
                                          <p:spTgt spid="1031"/>
                                        </p:tgtEl>
                                        <p:attrNameLst>
                                          <p:attrName>style.visibility</p:attrName>
                                        </p:attrNameLst>
                                      </p:cBhvr>
                                      <p:to>
                                        <p:strVal val="visible"/>
                                      </p:to>
                                    </p:set>
                                    <p:animEffect transition="in" filter="strips(downRight)">
                                      <p:cBhvr>
                                        <p:cTn id="165" dur="500"/>
                                        <p:tgtEl>
                                          <p:spTgt spid="1031"/>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nodeType="clickEffect">
                                  <p:stCondLst>
                                    <p:cond delay="0"/>
                                  </p:stCondLst>
                                  <p:childTnLst>
                                    <p:set>
                                      <p:cBhvr>
                                        <p:cTn id="169" dur="1" fill="hold">
                                          <p:stCondLst>
                                            <p:cond delay="0"/>
                                          </p:stCondLst>
                                        </p:cTn>
                                        <p:tgtEl>
                                          <p:spTgt spid="1029"/>
                                        </p:tgtEl>
                                        <p:attrNameLst>
                                          <p:attrName>style.visibility</p:attrName>
                                        </p:attrNameLst>
                                      </p:cBhvr>
                                      <p:to>
                                        <p:strVal val="visible"/>
                                      </p:to>
                                    </p:set>
                                    <p:animEffect transition="in" filter="strips(downRight)">
                                      <p:cBhvr>
                                        <p:cTn id="170" dur="500"/>
                                        <p:tgtEl>
                                          <p:spTgt spid="1029"/>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6" fill="hold" grpId="0" nodeType="clickEffect">
                                  <p:stCondLst>
                                    <p:cond delay="0"/>
                                  </p:stCondLst>
                                  <p:childTnLst>
                                    <p:set>
                                      <p:cBhvr>
                                        <p:cTn id="174" dur="1" fill="hold">
                                          <p:stCondLst>
                                            <p:cond delay="0"/>
                                          </p:stCondLst>
                                        </p:cTn>
                                        <p:tgtEl>
                                          <p:spTgt spid="49"/>
                                        </p:tgtEl>
                                        <p:attrNameLst>
                                          <p:attrName>style.visibility</p:attrName>
                                        </p:attrNameLst>
                                      </p:cBhvr>
                                      <p:to>
                                        <p:strVal val="visible"/>
                                      </p:to>
                                    </p:set>
                                    <p:animEffect transition="in" filter="strips(downRight)">
                                      <p:cBhvr>
                                        <p:cTn id="17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35" grpId="0" animBg="1"/>
      <p:bldP spid="3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1885960" y="4627680"/>
            <a:ext cx="2143140" cy="785818"/>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9" name="Rectangle 48"/>
          <p:cNvSpPr/>
          <p:nvPr/>
        </p:nvSpPr>
        <p:spPr>
          <a:xfrm>
            <a:off x="1885960" y="3929066"/>
            <a:ext cx="2143140" cy="642942"/>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2: Relatively More Elastic Demand </a:t>
            </a:r>
          </a:p>
        </p:txBody>
      </p:sp>
      <p:sp>
        <p:nvSpPr>
          <p:cNvPr id="3" name="Content Placeholder 2"/>
          <p:cNvSpPr>
            <a:spLocks noGrp="1"/>
          </p:cNvSpPr>
          <p:nvPr>
            <p:ph idx="1"/>
          </p:nvPr>
        </p:nvSpPr>
        <p:spPr>
          <a:xfrm>
            <a:off x="671514" y="642918"/>
            <a:ext cx="8329642" cy="5715040"/>
          </a:xfrm>
        </p:spPr>
        <p:txBody>
          <a:bodyPr>
            <a:normAutofit/>
          </a:bodyPr>
          <a:lstStyle/>
          <a:p>
            <a:pPr marL="0" indent="0" algn="just">
              <a:spcBef>
                <a:spcPts val="0"/>
              </a:spcBef>
              <a:buNone/>
            </a:pPr>
            <a:r>
              <a:rPr lang="en-IN" dirty="0" smtClean="0"/>
              <a:t>In this case larger tax burden falls on the seller and small burden falls on the buyer. </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64291" y="4250537"/>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85960" y="6072206"/>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2671778" y="3143248"/>
            <a:ext cx="3857652" cy="2214578"/>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457596" y="3500438"/>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528902" y="2500306"/>
            <a:ext cx="3429024"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3002306" y="4994178"/>
            <a:ext cx="2052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4419136" y="5333412"/>
            <a:ext cx="1476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742952" y="2928934"/>
          <a:ext cx="857256" cy="392114"/>
        </p:xfrm>
        <a:graphic>
          <a:graphicData uri="http://schemas.openxmlformats.org/presentationml/2006/ole">
            <p:oleObj spid="_x0000_s51202"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815182" y="6143644"/>
          <a:ext cx="1143008" cy="428604"/>
        </p:xfrm>
        <a:graphic>
          <a:graphicData uri="http://schemas.openxmlformats.org/presentationml/2006/ole">
            <p:oleObj spid="_x0000_s51203"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528770" y="4318884"/>
          <a:ext cx="396000" cy="396000"/>
        </p:xfrm>
        <a:graphic>
          <a:graphicData uri="http://schemas.openxmlformats.org/presentationml/2006/ole">
            <p:oleObj spid="_x0000_s51204" name="Equation" r:id="rId5" imgW="139680" imgH="164880" progId="Equation.3">
              <p:embed/>
            </p:oleObj>
          </a:graphicData>
        </a:graphic>
      </p:graphicFrame>
      <p:graphicFrame>
        <p:nvGraphicFramePr>
          <p:cNvPr id="1031" name="Object 7"/>
          <p:cNvGraphicFramePr>
            <a:graphicFrameLocks noChangeAspect="1"/>
          </p:cNvGraphicFramePr>
          <p:nvPr/>
        </p:nvGraphicFramePr>
        <p:xfrm>
          <a:off x="1457332" y="5214950"/>
          <a:ext cx="396000" cy="396000"/>
        </p:xfrm>
        <a:graphic>
          <a:graphicData uri="http://schemas.openxmlformats.org/presentationml/2006/ole">
            <p:oleObj spid="_x0000_s51205" name="Equation" r:id="rId6" imgW="164880" imgH="177480" progId="Equation.3">
              <p:embed/>
            </p:oleObj>
          </a:graphicData>
        </a:graphic>
      </p:graphicFrame>
      <p:graphicFrame>
        <p:nvGraphicFramePr>
          <p:cNvPr id="1032" name="Object 8"/>
          <p:cNvGraphicFramePr>
            <a:graphicFrameLocks noChangeAspect="1"/>
          </p:cNvGraphicFramePr>
          <p:nvPr/>
        </p:nvGraphicFramePr>
        <p:xfrm>
          <a:off x="4990422" y="6072206"/>
          <a:ext cx="396000" cy="396000"/>
        </p:xfrm>
        <a:graphic>
          <a:graphicData uri="http://schemas.openxmlformats.org/presentationml/2006/ole">
            <p:oleObj spid="_x0000_s51206"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990422" y="4104570"/>
          <a:ext cx="396000" cy="396000"/>
        </p:xfrm>
        <a:graphic>
          <a:graphicData uri="http://schemas.openxmlformats.org/presentationml/2006/ole">
            <p:oleObj spid="_x0000_s51207"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6600868" y="5286388"/>
          <a:ext cx="396000" cy="396000"/>
        </p:xfrm>
        <a:graphic>
          <a:graphicData uri="http://schemas.openxmlformats.org/presentationml/2006/ole">
            <p:oleObj spid="_x0000_s51208"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6529430" y="3286124"/>
          <a:ext cx="396000" cy="396000"/>
        </p:xfrm>
        <a:graphic>
          <a:graphicData uri="http://schemas.openxmlformats.org/presentationml/2006/ole">
            <p:oleObj spid="_x0000_s51209" name="Equation" r:id="rId10" imgW="126720" imgH="177480" progId="Equation.3">
              <p:embed/>
            </p:oleObj>
          </a:graphicData>
        </a:graphic>
      </p:graphicFrame>
      <p:graphicFrame>
        <p:nvGraphicFramePr>
          <p:cNvPr id="1036" name="Object 12"/>
          <p:cNvGraphicFramePr>
            <a:graphicFrameLocks noChangeAspect="1"/>
          </p:cNvGraphicFramePr>
          <p:nvPr/>
        </p:nvGraphicFramePr>
        <p:xfrm>
          <a:off x="3133034" y="5604768"/>
          <a:ext cx="396000" cy="396000"/>
        </p:xfrm>
        <a:graphic>
          <a:graphicData uri="http://schemas.openxmlformats.org/presentationml/2006/ole">
            <p:oleObj spid="_x0000_s51210" name="Equation" r:id="rId11" imgW="126720" imgH="177480" progId="Equation.3">
              <p:embed/>
            </p:oleObj>
          </a:graphicData>
        </a:graphic>
      </p:graphicFrame>
      <p:graphicFrame>
        <p:nvGraphicFramePr>
          <p:cNvPr id="1037" name="Object 13"/>
          <p:cNvGraphicFramePr>
            <a:graphicFrameLocks noChangeAspect="1"/>
          </p:cNvGraphicFramePr>
          <p:nvPr/>
        </p:nvGraphicFramePr>
        <p:xfrm>
          <a:off x="2100274" y="4857760"/>
          <a:ext cx="396000" cy="396000"/>
        </p:xfrm>
        <a:graphic>
          <a:graphicData uri="http://schemas.openxmlformats.org/presentationml/2006/ole">
            <p:oleObj spid="_x0000_s51211" name="Equation" r:id="rId12" imgW="152280" imgH="215640" progId="Equation.3">
              <p:embed/>
            </p:oleObj>
          </a:graphicData>
        </a:graphic>
      </p:graphicFrame>
      <p:graphicFrame>
        <p:nvGraphicFramePr>
          <p:cNvPr id="1038" name="Object 14"/>
          <p:cNvGraphicFramePr>
            <a:graphicFrameLocks noChangeAspect="1"/>
          </p:cNvGraphicFramePr>
          <p:nvPr/>
        </p:nvGraphicFramePr>
        <p:xfrm>
          <a:off x="3814786" y="3429000"/>
          <a:ext cx="396000" cy="396000"/>
        </p:xfrm>
        <a:graphic>
          <a:graphicData uri="http://schemas.openxmlformats.org/presentationml/2006/ole">
            <p:oleObj spid="_x0000_s51212" name="Equation" r:id="rId13" imgW="177480" imgH="215640" progId="Equation.3">
              <p:embed/>
            </p:oleObj>
          </a:graphicData>
        </a:graphic>
      </p:graphicFrame>
      <p:graphicFrame>
        <p:nvGraphicFramePr>
          <p:cNvPr id="1039" name="Object 15"/>
          <p:cNvGraphicFramePr>
            <a:graphicFrameLocks noChangeAspect="1"/>
          </p:cNvGraphicFramePr>
          <p:nvPr/>
        </p:nvGraphicFramePr>
        <p:xfrm>
          <a:off x="3886224" y="6072206"/>
          <a:ext cx="396000" cy="396000"/>
        </p:xfrm>
        <a:graphic>
          <a:graphicData uri="http://schemas.openxmlformats.org/presentationml/2006/ole">
            <p:oleObj spid="_x0000_s51213" name="Equation" r:id="rId14" imgW="190440" imgH="215640" progId="Equation.3">
              <p:embed/>
            </p:oleObj>
          </a:graphicData>
        </a:graphic>
      </p:graphicFrame>
      <p:graphicFrame>
        <p:nvGraphicFramePr>
          <p:cNvPr id="1040" name="Object 16"/>
          <p:cNvGraphicFramePr>
            <a:graphicFrameLocks noChangeAspect="1"/>
          </p:cNvGraphicFramePr>
          <p:nvPr/>
        </p:nvGraphicFramePr>
        <p:xfrm>
          <a:off x="1671646" y="6033396"/>
          <a:ext cx="396000" cy="396000"/>
        </p:xfrm>
        <a:graphic>
          <a:graphicData uri="http://schemas.openxmlformats.org/presentationml/2006/ole">
            <p:oleObj spid="_x0000_s51214" name="Equation" r:id="rId15" imgW="152280" imgH="177480" progId="Equation.3">
              <p:embed/>
            </p:oleObj>
          </a:graphicData>
        </a:graphic>
      </p:graphicFrame>
      <p:graphicFrame>
        <p:nvGraphicFramePr>
          <p:cNvPr id="1041" name="Object 17"/>
          <p:cNvGraphicFramePr>
            <a:graphicFrameLocks noChangeAspect="1"/>
          </p:cNvGraphicFramePr>
          <p:nvPr/>
        </p:nvGraphicFramePr>
        <p:xfrm>
          <a:off x="5957926" y="2214554"/>
          <a:ext cx="395288" cy="395288"/>
        </p:xfrm>
        <a:graphic>
          <a:graphicData uri="http://schemas.openxmlformats.org/presentationml/2006/ole">
            <p:oleObj spid="_x0000_s51215" name="Equation" r:id="rId16" imgW="152280" imgH="215640" progId="Equation.3">
              <p:embed/>
            </p:oleObj>
          </a:graphicData>
        </a:graphic>
      </p:graphicFrame>
      <p:cxnSp>
        <p:nvCxnSpPr>
          <p:cNvPr id="43" name="Straight Connector 42"/>
          <p:cNvCxnSpPr/>
          <p:nvPr/>
        </p:nvCxnSpPr>
        <p:spPr>
          <a:xfrm>
            <a:off x="1885960" y="3929066"/>
            <a:ext cx="212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5886488" y="3929066"/>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529430" y="4357694"/>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100538" y="2952092"/>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243282" y="2071678"/>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4100538" y="5348304"/>
          <a:ext cx="334963" cy="366712"/>
        </p:xfrm>
        <a:graphic>
          <a:graphicData uri="http://schemas.openxmlformats.org/presentationml/2006/ole">
            <p:oleObj spid="_x0000_s51216" name="Equation" r:id="rId17" imgW="139680" imgH="164880" progId="Equation.3">
              <p:embed/>
            </p:oleObj>
          </a:graphicData>
        </a:graphic>
      </p:graphicFrame>
      <p:sp>
        <p:nvSpPr>
          <p:cNvPr id="35" name="Right Brace 34"/>
          <p:cNvSpPr/>
          <p:nvPr/>
        </p:nvSpPr>
        <p:spPr>
          <a:xfrm flipH="1">
            <a:off x="3743348" y="4143380"/>
            <a:ext cx="188595" cy="1214446"/>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5172108" y="5500702"/>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3886224" y="5072074"/>
            <a:ext cx="1214446" cy="571504"/>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219274" y="5786454"/>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4314853" y="3857628"/>
            <a:ext cx="612000" cy="360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85960" y="5420890"/>
            <a:ext cx="212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69" name="Straight Connector 68"/>
          <p:cNvCxnSpPr/>
          <p:nvPr/>
        </p:nvCxnSpPr>
        <p:spPr>
          <a:xfrm>
            <a:off x="1885960" y="4572008"/>
            <a:ext cx="3240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39894" y="3725861"/>
          <a:ext cx="431800" cy="517525"/>
        </p:xfrm>
        <a:graphic>
          <a:graphicData uri="http://schemas.openxmlformats.org/presentationml/2006/ole">
            <p:oleObj spid="_x0000_s51217" name="Equation" r:id="rId18" imgW="152280" imgH="215640" progId="Equation.3">
              <p:embed/>
            </p:oleObj>
          </a:graphicData>
        </a:graphic>
      </p:graphicFrame>
      <p:graphicFrame>
        <p:nvGraphicFramePr>
          <p:cNvPr id="51218" name="Object 18"/>
          <p:cNvGraphicFramePr>
            <a:graphicFrameLocks noChangeAspect="1"/>
          </p:cNvGraphicFramePr>
          <p:nvPr/>
        </p:nvGraphicFramePr>
        <p:xfrm>
          <a:off x="4029100" y="4643446"/>
          <a:ext cx="457200" cy="366713"/>
        </p:xfrm>
        <a:graphic>
          <a:graphicData uri="http://schemas.openxmlformats.org/presentationml/2006/ole">
            <p:oleObj spid="_x0000_s51218" name="Equation" r:id="rId19" imgW="190440" imgH="164880" progId="Equation.3">
              <p:embed/>
            </p:oleObj>
          </a:graphicData>
        </a:graphic>
      </p:graphicFrame>
      <p:cxnSp>
        <p:nvCxnSpPr>
          <p:cNvPr id="70" name="Straight Arrow Connector 69"/>
          <p:cNvCxnSpPr/>
          <p:nvPr/>
        </p:nvCxnSpPr>
        <p:spPr>
          <a:xfrm rot="5400000" flipH="1" flipV="1">
            <a:off x="1849068" y="4247776"/>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386026" y="2714620"/>
          <a:ext cx="395288" cy="395287"/>
        </p:xfrm>
        <a:graphic>
          <a:graphicData uri="http://schemas.openxmlformats.org/presentationml/2006/ole">
            <p:oleObj spid="_x0000_s51219" name="Equation" r:id="rId20" imgW="164880" imgH="164880" progId="Equation.3">
              <p:embed/>
            </p:oleObj>
          </a:graphicData>
        </a:graphic>
      </p:graphicFrame>
      <p:sp>
        <p:nvSpPr>
          <p:cNvPr id="44" name="Rectangle 43"/>
          <p:cNvSpPr/>
          <p:nvPr/>
        </p:nvSpPr>
        <p:spPr>
          <a:xfrm>
            <a:off x="156696" y="4643446"/>
            <a:ext cx="1328686" cy="85725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sp>
        <p:nvSpPr>
          <p:cNvPr id="45" name="Rectangle 44"/>
          <p:cNvSpPr/>
          <p:nvPr/>
        </p:nvSpPr>
        <p:spPr>
          <a:xfrm>
            <a:off x="151218" y="3857628"/>
            <a:ext cx="1314488" cy="64294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1219"/>
                                        </p:tgtEl>
                                        <p:attrNameLst>
                                          <p:attrName>style.visibility</p:attrName>
                                        </p:attrNameLst>
                                      </p:cBhvr>
                                      <p:to>
                                        <p:strVal val="visible"/>
                                      </p:to>
                                    </p:set>
                                    <p:animEffect transition="in" filter="strips(downRight)">
                                      <p:cBhvr>
                                        <p:cTn id="54" dur="500"/>
                                        <p:tgtEl>
                                          <p:spTgt spid="512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par>
                                <p:cTn id="65" presetID="18" presetClass="entr" presetSubtype="6" fill="hold" nodeType="withEffect">
                                  <p:stCondLst>
                                    <p:cond delay="0"/>
                                  </p:stCondLst>
                                  <p:childTnLst>
                                    <p:set>
                                      <p:cBhvr>
                                        <p:cTn id="66" dur="1" fill="hold">
                                          <p:stCondLst>
                                            <p:cond delay="0"/>
                                          </p:stCondLst>
                                        </p:cTn>
                                        <p:tgtEl>
                                          <p:spTgt spid="1036"/>
                                        </p:tgtEl>
                                        <p:attrNameLst>
                                          <p:attrName>style.visibility</p:attrName>
                                        </p:attrNameLst>
                                      </p:cBhvr>
                                      <p:to>
                                        <p:strVal val="visible"/>
                                      </p:to>
                                    </p:set>
                                    <p:animEffect transition="in" filter="strips(downRight)">
                                      <p:cBhvr>
                                        <p:cTn id="67" dur="500"/>
                                        <p:tgtEl>
                                          <p:spTgt spid="1036"/>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strips(downRight)">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strips(downRight)">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1033"/>
                                        </p:tgtEl>
                                        <p:attrNameLst>
                                          <p:attrName>style.visibility</p:attrName>
                                        </p:attrNameLst>
                                      </p:cBhvr>
                                      <p:to>
                                        <p:strVal val="visible"/>
                                      </p:to>
                                    </p:set>
                                    <p:animEffect transition="in" filter="strips(downRight)">
                                      <p:cBhvr>
                                        <p:cTn id="82" dur="500"/>
                                        <p:tgtEl>
                                          <p:spTgt spid="1033"/>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nodeType="click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strips(downLeft)">
                                      <p:cBhvr>
                                        <p:cTn id="87" dur="500"/>
                                        <p:tgtEl>
                                          <p:spTgt spid="6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029"/>
                                        </p:tgtEl>
                                        <p:attrNameLst>
                                          <p:attrName>style.visibility</p:attrName>
                                        </p:attrNameLst>
                                      </p:cBhvr>
                                      <p:to>
                                        <p:strVal val="visible"/>
                                      </p:to>
                                    </p:set>
                                    <p:animEffect transition="in" filter="strips(downRight)">
                                      <p:cBhvr>
                                        <p:cTn id="92" dur="500"/>
                                        <p:tgtEl>
                                          <p:spTgt spid="102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12"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strips(downLeft)">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2"/>
                                        </p:tgtEl>
                                        <p:attrNameLst>
                                          <p:attrName>style.visibility</p:attrName>
                                        </p:attrNameLst>
                                      </p:cBhvr>
                                      <p:to>
                                        <p:strVal val="visible"/>
                                      </p:to>
                                    </p:set>
                                    <p:animEffect transition="in" filter="strips(downRight)">
                                      <p:cBhvr>
                                        <p:cTn id="102" dur="500"/>
                                        <p:tgtEl>
                                          <p:spTgt spid="1032"/>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strips(downRight)">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nodeType="clickEffect">
                                  <p:stCondLst>
                                    <p:cond delay="0"/>
                                  </p:stCondLst>
                                  <p:childTnLst>
                                    <p:set>
                                      <p:cBhvr>
                                        <p:cTn id="111" dur="1" fill="hold">
                                          <p:stCondLst>
                                            <p:cond delay="0"/>
                                          </p:stCondLst>
                                        </p:cTn>
                                        <p:tgtEl>
                                          <p:spTgt spid="1037"/>
                                        </p:tgtEl>
                                        <p:attrNameLst>
                                          <p:attrName>style.visibility</p:attrName>
                                        </p:attrNameLst>
                                      </p:cBhvr>
                                      <p:to>
                                        <p:strVal val="visible"/>
                                      </p:to>
                                    </p:set>
                                    <p:animEffect transition="in" filter="strips(downRight)">
                                      <p:cBhvr>
                                        <p:cTn id="112" dur="500"/>
                                        <p:tgtEl>
                                          <p:spTgt spid="1037"/>
                                        </p:tgtEl>
                                      </p:cBhvr>
                                    </p:animEffect>
                                  </p:childTnLst>
                                </p:cTn>
                              </p:par>
                              <p:par>
                                <p:cTn id="113" presetID="18" presetClass="entr" presetSubtype="6" fill="hold" nodeType="withEffect">
                                  <p:stCondLst>
                                    <p:cond delay="0"/>
                                  </p:stCondLst>
                                  <p:childTnLst>
                                    <p:set>
                                      <p:cBhvr>
                                        <p:cTn id="114" dur="1" fill="hold">
                                          <p:stCondLst>
                                            <p:cond delay="0"/>
                                          </p:stCondLst>
                                        </p:cTn>
                                        <p:tgtEl>
                                          <p:spTgt spid="1041"/>
                                        </p:tgtEl>
                                        <p:attrNameLst>
                                          <p:attrName>style.visibility</p:attrName>
                                        </p:attrNameLst>
                                      </p:cBhvr>
                                      <p:to>
                                        <p:strVal val="visible"/>
                                      </p:to>
                                    </p:set>
                                    <p:animEffect transition="in" filter="strips(downRight)">
                                      <p:cBhvr>
                                        <p:cTn id="115" dur="500"/>
                                        <p:tgtEl>
                                          <p:spTgt spid="1041"/>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3"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strips(upRight)">
                                      <p:cBhvr>
                                        <p:cTn id="120" dur="500"/>
                                        <p:tgtEl>
                                          <p:spTgt spid="29"/>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grpId="0" nodeType="clickEffect">
                                  <p:stCondLst>
                                    <p:cond delay="0"/>
                                  </p:stCondLst>
                                  <p:childTnLst>
                                    <p:set>
                                      <p:cBhvr>
                                        <p:cTn id="124" dur="1" fill="hold">
                                          <p:stCondLst>
                                            <p:cond delay="0"/>
                                          </p:stCondLst>
                                        </p:cTn>
                                        <p:tgtEl>
                                          <p:spTgt spid="30"/>
                                        </p:tgtEl>
                                        <p:attrNameLst>
                                          <p:attrName>style.visibility</p:attrName>
                                        </p:attrNameLst>
                                      </p:cBhvr>
                                      <p:to>
                                        <p:strVal val="visible"/>
                                      </p:to>
                                    </p:set>
                                    <p:animEffect transition="in" filter="strips(downRight)">
                                      <p:cBhvr>
                                        <p:cTn id="125" dur="500"/>
                                        <p:tgtEl>
                                          <p:spTgt spid="30"/>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1038"/>
                                        </p:tgtEl>
                                        <p:attrNameLst>
                                          <p:attrName>style.visibility</p:attrName>
                                        </p:attrNameLst>
                                      </p:cBhvr>
                                      <p:to>
                                        <p:strVal val="visible"/>
                                      </p:to>
                                    </p:set>
                                    <p:animEffect transition="in" filter="strips(downRight)">
                                      <p:cBhvr>
                                        <p:cTn id="130" dur="500"/>
                                        <p:tgtEl>
                                          <p:spTgt spid="1038"/>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strips(downLeft)">
                                      <p:cBhvr>
                                        <p:cTn id="135" dur="500"/>
                                        <p:tgtEl>
                                          <p:spTgt spid="43"/>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51217"/>
                                        </p:tgtEl>
                                        <p:attrNameLst>
                                          <p:attrName>style.visibility</p:attrName>
                                        </p:attrNameLst>
                                      </p:cBhvr>
                                      <p:to>
                                        <p:strVal val="visible"/>
                                      </p:to>
                                    </p:set>
                                    <p:animEffect transition="in" filter="strips(downRight)">
                                      <p:cBhvr>
                                        <p:cTn id="140" dur="500"/>
                                        <p:tgtEl>
                                          <p:spTgt spid="51217"/>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strips(downLeft)">
                                      <p:cBhvr>
                                        <p:cTn id="145" dur="500"/>
                                        <p:tgtEl>
                                          <p:spTgt spid="1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6" fill="hold" nodeType="clickEffect">
                                  <p:stCondLst>
                                    <p:cond delay="0"/>
                                  </p:stCondLst>
                                  <p:childTnLst>
                                    <p:set>
                                      <p:cBhvr>
                                        <p:cTn id="149" dur="1" fill="hold">
                                          <p:stCondLst>
                                            <p:cond delay="0"/>
                                          </p:stCondLst>
                                        </p:cTn>
                                        <p:tgtEl>
                                          <p:spTgt spid="1039"/>
                                        </p:tgtEl>
                                        <p:attrNameLst>
                                          <p:attrName>style.visibility</p:attrName>
                                        </p:attrNameLst>
                                      </p:cBhvr>
                                      <p:to>
                                        <p:strVal val="visible"/>
                                      </p:to>
                                    </p:set>
                                    <p:animEffect transition="in" filter="strips(downRight)">
                                      <p:cBhvr>
                                        <p:cTn id="150" dur="500"/>
                                        <p:tgtEl>
                                          <p:spTgt spid="1039"/>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48"/>
                                        </p:tgtEl>
                                        <p:attrNameLst>
                                          <p:attrName>style.visibility</p:attrName>
                                        </p:attrNameLst>
                                      </p:cBhvr>
                                      <p:to>
                                        <p:strVal val="visible"/>
                                      </p:to>
                                    </p:set>
                                    <p:animEffect transition="in" filter="strips(downLeft)">
                                      <p:cBhvr>
                                        <p:cTn id="155" dur="500"/>
                                        <p:tgtEl>
                                          <p:spTgt spid="48"/>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12" fill="hold" nodeType="clickEffect">
                                  <p:stCondLst>
                                    <p:cond delay="0"/>
                                  </p:stCondLst>
                                  <p:childTnLst>
                                    <p:set>
                                      <p:cBhvr>
                                        <p:cTn id="159" dur="1" fill="hold">
                                          <p:stCondLst>
                                            <p:cond delay="0"/>
                                          </p:stCondLst>
                                        </p:cTn>
                                        <p:tgtEl>
                                          <p:spTgt spid="70"/>
                                        </p:tgtEl>
                                        <p:attrNameLst>
                                          <p:attrName>style.visibility</p:attrName>
                                        </p:attrNameLst>
                                      </p:cBhvr>
                                      <p:to>
                                        <p:strVal val="visible"/>
                                      </p:to>
                                    </p:set>
                                    <p:animEffect transition="in" filter="strips(downLeft)">
                                      <p:cBhvr>
                                        <p:cTn id="160" dur="500"/>
                                        <p:tgtEl>
                                          <p:spTgt spid="70"/>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12" fill="hold" nodeType="clickEffect">
                                  <p:stCondLst>
                                    <p:cond delay="0"/>
                                  </p:stCondLst>
                                  <p:childTnLst>
                                    <p:set>
                                      <p:cBhvr>
                                        <p:cTn id="164" dur="1" fill="hold">
                                          <p:stCondLst>
                                            <p:cond delay="0"/>
                                          </p:stCondLst>
                                        </p:cTn>
                                        <p:tgtEl>
                                          <p:spTgt spid="47"/>
                                        </p:tgtEl>
                                        <p:attrNameLst>
                                          <p:attrName>style.visibility</p:attrName>
                                        </p:attrNameLst>
                                      </p:cBhvr>
                                      <p:to>
                                        <p:strVal val="visible"/>
                                      </p:to>
                                    </p:set>
                                    <p:animEffect transition="in" filter="strips(downLeft)">
                                      <p:cBhvr>
                                        <p:cTn id="165" dur="500"/>
                                        <p:tgtEl>
                                          <p:spTgt spid="47"/>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nodeType="clickEffect">
                                  <p:stCondLst>
                                    <p:cond delay="0"/>
                                  </p:stCondLst>
                                  <p:childTnLst>
                                    <p:set>
                                      <p:cBhvr>
                                        <p:cTn id="169" dur="1" fill="hold">
                                          <p:stCondLst>
                                            <p:cond delay="0"/>
                                          </p:stCondLst>
                                        </p:cTn>
                                        <p:tgtEl>
                                          <p:spTgt spid="1042"/>
                                        </p:tgtEl>
                                        <p:attrNameLst>
                                          <p:attrName>style.visibility</p:attrName>
                                        </p:attrNameLst>
                                      </p:cBhvr>
                                      <p:to>
                                        <p:strVal val="visible"/>
                                      </p:to>
                                    </p:set>
                                    <p:animEffect transition="in" filter="strips(downRight)">
                                      <p:cBhvr>
                                        <p:cTn id="170" dur="500"/>
                                        <p:tgtEl>
                                          <p:spTgt spid="1042"/>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12" fill="hold" grpId="0" nodeType="clickEffect">
                                  <p:stCondLst>
                                    <p:cond delay="0"/>
                                  </p:stCondLst>
                                  <p:childTnLst>
                                    <p:set>
                                      <p:cBhvr>
                                        <p:cTn id="174" dur="1" fill="hold">
                                          <p:stCondLst>
                                            <p:cond delay="0"/>
                                          </p:stCondLst>
                                        </p:cTn>
                                        <p:tgtEl>
                                          <p:spTgt spid="35"/>
                                        </p:tgtEl>
                                        <p:attrNameLst>
                                          <p:attrName>style.visibility</p:attrName>
                                        </p:attrNameLst>
                                      </p:cBhvr>
                                      <p:to>
                                        <p:strVal val="visible"/>
                                      </p:to>
                                    </p:set>
                                    <p:animEffect transition="in" filter="strips(downLeft)">
                                      <p:cBhvr>
                                        <p:cTn id="175" dur="500"/>
                                        <p:tgtEl>
                                          <p:spTgt spid="35"/>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6" fill="hold" nodeType="click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strips(downRight)">
                                      <p:cBhvr>
                                        <p:cTn id="180" dur="500"/>
                                        <p:tgtEl>
                                          <p:spTgt spid="38"/>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strips(downRight)">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nodeType="clickEffect">
                                  <p:stCondLst>
                                    <p:cond delay="0"/>
                                  </p:stCondLst>
                                  <p:childTnLst>
                                    <p:set>
                                      <p:cBhvr>
                                        <p:cTn id="189" dur="1" fill="hold">
                                          <p:stCondLst>
                                            <p:cond delay="0"/>
                                          </p:stCondLst>
                                        </p:cTn>
                                        <p:tgtEl>
                                          <p:spTgt spid="1031"/>
                                        </p:tgtEl>
                                        <p:attrNameLst>
                                          <p:attrName>style.visibility</p:attrName>
                                        </p:attrNameLst>
                                      </p:cBhvr>
                                      <p:to>
                                        <p:strVal val="visible"/>
                                      </p:to>
                                    </p:set>
                                    <p:animEffect transition="in" filter="strips(downRight)">
                                      <p:cBhvr>
                                        <p:cTn id="190" dur="500"/>
                                        <p:tgtEl>
                                          <p:spTgt spid="1031"/>
                                        </p:tgtEl>
                                      </p:cBhvr>
                                    </p:animEffect>
                                  </p:childTnLst>
                                </p:cTn>
                              </p:par>
                            </p:childTnLst>
                          </p:cTn>
                        </p:par>
                      </p:childTnLst>
                    </p:cTn>
                  </p:par>
                  <p:par>
                    <p:cTn id="191" fill="hold">
                      <p:stCondLst>
                        <p:cond delay="indefinite"/>
                      </p:stCondLst>
                      <p:childTnLst>
                        <p:par>
                          <p:cTn id="192" fill="hold">
                            <p:stCondLst>
                              <p:cond delay="0"/>
                            </p:stCondLst>
                            <p:childTnLst>
                              <p:par>
                                <p:cTn id="193" presetID="18" presetClass="entr" presetSubtype="12" fill="hold" nodeType="clickEffect">
                                  <p:stCondLst>
                                    <p:cond delay="0"/>
                                  </p:stCondLst>
                                  <p:childTnLst>
                                    <p:set>
                                      <p:cBhvr>
                                        <p:cTn id="194" dur="1" fill="hold">
                                          <p:stCondLst>
                                            <p:cond delay="0"/>
                                          </p:stCondLst>
                                        </p:cTn>
                                        <p:tgtEl>
                                          <p:spTgt spid="66"/>
                                        </p:tgtEl>
                                        <p:attrNameLst>
                                          <p:attrName>style.visibility</p:attrName>
                                        </p:attrNameLst>
                                      </p:cBhvr>
                                      <p:to>
                                        <p:strVal val="visible"/>
                                      </p:to>
                                    </p:set>
                                    <p:animEffect transition="in" filter="strips(downLeft)">
                                      <p:cBhvr>
                                        <p:cTn id="195" dur="500"/>
                                        <p:tgtEl>
                                          <p:spTgt spid="66"/>
                                        </p:tgtEl>
                                      </p:cBhvr>
                                    </p:animEffect>
                                  </p:childTnLst>
                                </p:cTn>
                              </p:par>
                            </p:childTnLst>
                          </p:cTn>
                        </p:par>
                      </p:childTnLst>
                    </p:cTn>
                  </p:par>
                  <p:par>
                    <p:cTn id="196" fill="hold">
                      <p:stCondLst>
                        <p:cond delay="indefinite"/>
                      </p:stCondLst>
                      <p:childTnLst>
                        <p:par>
                          <p:cTn id="197" fill="hold">
                            <p:stCondLst>
                              <p:cond delay="0"/>
                            </p:stCondLst>
                            <p:childTnLst>
                              <p:par>
                                <p:cTn id="198" presetID="18" presetClass="entr" presetSubtype="6" fill="hold" grpId="0" nodeType="clickEffect">
                                  <p:stCondLst>
                                    <p:cond delay="0"/>
                                  </p:stCondLst>
                                  <p:childTnLst>
                                    <p:set>
                                      <p:cBhvr>
                                        <p:cTn id="199" dur="1" fill="hold">
                                          <p:stCondLst>
                                            <p:cond delay="0"/>
                                          </p:stCondLst>
                                        </p:cTn>
                                        <p:tgtEl>
                                          <p:spTgt spid="49"/>
                                        </p:tgtEl>
                                        <p:attrNameLst>
                                          <p:attrName>style.visibility</p:attrName>
                                        </p:attrNameLst>
                                      </p:cBhvr>
                                      <p:to>
                                        <p:strVal val="visible"/>
                                      </p:to>
                                    </p:set>
                                    <p:animEffect transition="in" filter="strips(downRight)">
                                      <p:cBhvr>
                                        <p:cTn id="200" dur="500"/>
                                        <p:tgtEl>
                                          <p:spTgt spid="49"/>
                                        </p:tgtEl>
                                      </p:cBhvr>
                                    </p:animEffect>
                                  </p:childTnLst>
                                </p:cTn>
                              </p:par>
                            </p:childTnLst>
                          </p:cTn>
                        </p:par>
                      </p:childTnLst>
                    </p:cTn>
                  </p:par>
                  <p:par>
                    <p:cTn id="201" fill="hold">
                      <p:stCondLst>
                        <p:cond delay="indefinite"/>
                      </p:stCondLst>
                      <p:childTnLst>
                        <p:par>
                          <p:cTn id="202" fill="hold">
                            <p:stCondLst>
                              <p:cond delay="0"/>
                            </p:stCondLst>
                            <p:childTnLst>
                              <p:par>
                                <p:cTn id="203" presetID="18" presetClass="entr" presetSubtype="6" fill="hold" nodeType="clickEffect">
                                  <p:stCondLst>
                                    <p:cond delay="0"/>
                                  </p:stCondLst>
                                  <p:childTnLst>
                                    <p:set>
                                      <p:cBhvr>
                                        <p:cTn id="204" dur="1" fill="hold">
                                          <p:stCondLst>
                                            <p:cond delay="0"/>
                                          </p:stCondLst>
                                        </p:cTn>
                                        <p:tgtEl>
                                          <p:spTgt spid="51218"/>
                                        </p:tgtEl>
                                        <p:attrNameLst>
                                          <p:attrName>style.visibility</p:attrName>
                                        </p:attrNameLst>
                                      </p:cBhvr>
                                      <p:to>
                                        <p:strVal val="visible"/>
                                      </p:to>
                                    </p:set>
                                    <p:animEffect transition="in" filter="strips(downRight)">
                                      <p:cBhvr>
                                        <p:cTn id="205" dur="500"/>
                                        <p:tgtEl>
                                          <p:spTgt spid="51218"/>
                                        </p:tgtEl>
                                      </p:cBhvr>
                                    </p:animEffect>
                                  </p:childTnLst>
                                </p:cTn>
                              </p:par>
                            </p:childTnLst>
                          </p:cTn>
                        </p:par>
                      </p:childTnLst>
                    </p:cTn>
                  </p:par>
                  <p:par>
                    <p:cTn id="206" fill="hold">
                      <p:stCondLst>
                        <p:cond delay="indefinite"/>
                      </p:stCondLst>
                      <p:childTnLst>
                        <p:par>
                          <p:cTn id="207" fill="hold">
                            <p:stCondLst>
                              <p:cond delay="0"/>
                            </p:stCondLst>
                            <p:childTnLst>
                              <p:par>
                                <p:cTn id="208" presetID="18" presetClass="entr" presetSubtype="6" fill="hold" grpId="0" nodeType="clickEffect">
                                  <p:stCondLst>
                                    <p:cond delay="0"/>
                                  </p:stCondLst>
                                  <p:childTnLst>
                                    <p:set>
                                      <p:cBhvr>
                                        <p:cTn id="209" dur="1" fill="hold">
                                          <p:stCondLst>
                                            <p:cond delay="0"/>
                                          </p:stCondLst>
                                        </p:cTn>
                                        <p:tgtEl>
                                          <p:spTgt spid="73"/>
                                        </p:tgtEl>
                                        <p:attrNameLst>
                                          <p:attrName>style.visibility</p:attrName>
                                        </p:attrNameLst>
                                      </p:cBhvr>
                                      <p:to>
                                        <p:strVal val="visible"/>
                                      </p:to>
                                    </p:set>
                                    <p:animEffect transition="in" filter="strips(downRight)">
                                      <p:cBhvr>
                                        <p:cTn id="210" dur="500"/>
                                        <p:tgtEl>
                                          <p:spTgt spid="73"/>
                                        </p:tgtEl>
                                      </p:cBhvr>
                                    </p:animEffect>
                                  </p:childTnLst>
                                </p:cTn>
                              </p:par>
                            </p:childTnLst>
                          </p:cTn>
                        </p:par>
                      </p:childTnLst>
                    </p:cTn>
                  </p:par>
                  <p:par>
                    <p:cTn id="211" fill="hold">
                      <p:stCondLst>
                        <p:cond delay="indefinite"/>
                      </p:stCondLst>
                      <p:childTnLst>
                        <p:par>
                          <p:cTn id="212" fill="hold">
                            <p:stCondLst>
                              <p:cond delay="0"/>
                            </p:stCondLst>
                            <p:childTnLst>
                              <p:par>
                                <p:cTn id="213" presetID="18" presetClass="entr" presetSubtype="6" fill="hold" grpId="0" nodeType="clickEffect">
                                  <p:stCondLst>
                                    <p:cond delay="0"/>
                                  </p:stCondLst>
                                  <p:childTnLst>
                                    <p:set>
                                      <p:cBhvr>
                                        <p:cTn id="214" dur="1" fill="hold">
                                          <p:stCondLst>
                                            <p:cond delay="0"/>
                                          </p:stCondLst>
                                        </p:cTn>
                                        <p:tgtEl>
                                          <p:spTgt spid="44"/>
                                        </p:tgtEl>
                                        <p:attrNameLst>
                                          <p:attrName>style.visibility</p:attrName>
                                        </p:attrNameLst>
                                      </p:cBhvr>
                                      <p:to>
                                        <p:strVal val="visible"/>
                                      </p:to>
                                    </p:set>
                                    <p:animEffect transition="in" filter="strips(downRight)">
                                      <p:cBhvr>
                                        <p:cTn id="215" dur="500"/>
                                        <p:tgtEl>
                                          <p:spTgt spid="44"/>
                                        </p:tgtEl>
                                      </p:cBhvr>
                                    </p:animEffect>
                                  </p:childTnLst>
                                </p:cTn>
                              </p:par>
                            </p:childTnLst>
                          </p:cTn>
                        </p:par>
                      </p:childTnLst>
                    </p:cTn>
                  </p:par>
                  <p:par>
                    <p:cTn id="216" fill="hold">
                      <p:stCondLst>
                        <p:cond delay="indefinite"/>
                      </p:stCondLst>
                      <p:childTnLst>
                        <p:par>
                          <p:cTn id="217" fill="hold">
                            <p:stCondLst>
                              <p:cond delay="0"/>
                            </p:stCondLst>
                            <p:childTnLst>
                              <p:par>
                                <p:cTn id="218" presetID="18" presetClass="entr" presetSubtype="6" fill="hold" grpId="0" nodeType="clickEffect">
                                  <p:stCondLst>
                                    <p:cond delay="0"/>
                                  </p:stCondLst>
                                  <p:childTnLst>
                                    <p:set>
                                      <p:cBhvr>
                                        <p:cTn id="219" dur="1" fill="hold">
                                          <p:stCondLst>
                                            <p:cond delay="0"/>
                                          </p:stCondLst>
                                        </p:cTn>
                                        <p:tgtEl>
                                          <p:spTgt spid="45"/>
                                        </p:tgtEl>
                                        <p:attrNameLst>
                                          <p:attrName>style.visibility</p:attrName>
                                        </p:attrNameLst>
                                      </p:cBhvr>
                                      <p:to>
                                        <p:strVal val="visible"/>
                                      </p:to>
                                    </p:set>
                                    <p:animEffect transition="in" filter="strips(downRight)">
                                      <p:cBhvr>
                                        <p:cTn id="22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49" grpId="0" animBg="1"/>
      <p:bldP spid="2" grpId="0"/>
      <p:bldP spid="28" grpId="0" animBg="1"/>
      <p:bldP spid="30" grpId="0" animBg="1"/>
      <p:bldP spid="35" grpId="0" animBg="1"/>
      <p:bldP spid="36" grpId="0" animBg="1"/>
      <p:bldP spid="44" grpId="0" animBg="1"/>
      <p:bldP spid="4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1814522" y="4714884"/>
            <a:ext cx="2286016" cy="642942"/>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9" name="Rectangle 48"/>
          <p:cNvSpPr/>
          <p:nvPr/>
        </p:nvSpPr>
        <p:spPr>
          <a:xfrm>
            <a:off x="1814522" y="3857628"/>
            <a:ext cx="2286016" cy="857256"/>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3: Relatively Less Elastic Demand </a:t>
            </a:r>
          </a:p>
        </p:txBody>
      </p:sp>
      <p:sp>
        <p:nvSpPr>
          <p:cNvPr id="3" name="Content Placeholder 2"/>
          <p:cNvSpPr>
            <a:spLocks noGrp="1"/>
          </p:cNvSpPr>
          <p:nvPr>
            <p:ph idx="1"/>
          </p:nvPr>
        </p:nvSpPr>
        <p:spPr>
          <a:xfrm>
            <a:off x="600076" y="714356"/>
            <a:ext cx="8329642" cy="5643602"/>
          </a:xfrm>
        </p:spPr>
        <p:txBody>
          <a:bodyPr>
            <a:normAutofit/>
          </a:bodyPr>
          <a:lstStyle/>
          <a:p>
            <a:pPr marL="0" indent="0" algn="just">
              <a:spcBef>
                <a:spcPts val="0"/>
              </a:spcBef>
              <a:buNone/>
            </a:pPr>
            <a:r>
              <a:rPr lang="en-IN" dirty="0" smtClean="0"/>
              <a:t>In this case the incidence of tax is more on the buyer and less on the seller.</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7147" y="4250537"/>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14522" y="6072206"/>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3046828" y="2911076"/>
            <a:ext cx="3000396" cy="2750363"/>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386158" y="3571876"/>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457464" y="2500306"/>
            <a:ext cx="3429024"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2989884" y="4959302"/>
            <a:ext cx="2268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4273000" y="5398090"/>
            <a:ext cx="1368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671514" y="2928934"/>
          <a:ext cx="857256" cy="392114"/>
        </p:xfrm>
        <a:graphic>
          <a:graphicData uri="http://schemas.openxmlformats.org/presentationml/2006/ole">
            <p:oleObj spid="_x0000_s52226"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743744" y="6143644"/>
          <a:ext cx="1143008" cy="428604"/>
        </p:xfrm>
        <a:graphic>
          <a:graphicData uri="http://schemas.openxmlformats.org/presentationml/2006/ole">
            <p:oleObj spid="_x0000_s52227"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457332" y="4318884"/>
          <a:ext cx="396000" cy="396000"/>
        </p:xfrm>
        <a:graphic>
          <a:graphicData uri="http://schemas.openxmlformats.org/presentationml/2006/ole">
            <p:oleObj spid="_x0000_s52228" name="Equation" r:id="rId5" imgW="139680" imgH="164880" progId="Equation.3">
              <p:embed/>
            </p:oleObj>
          </a:graphicData>
        </a:graphic>
      </p:graphicFrame>
      <p:graphicFrame>
        <p:nvGraphicFramePr>
          <p:cNvPr id="1031" name="Object 7"/>
          <p:cNvGraphicFramePr>
            <a:graphicFrameLocks noChangeAspect="1"/>
          </p:cNvGraphicFramePr>
          <p:nvPr/>
        </p:nvGraphicFramePr>
        <p:xfrm>
          <a:off x="1385894" y="5319016"/>
          <a:ext cx="396000" cy="396000"/>
        </p:xfrm>
        <a:graphic>
          <a:graphicData uri="http://schemas.openxmlformats.org/presentationml/2006/ole">
            <p:oleObj spid="_x0000_s52229" name="Equation" r:id="rId6" imgW="164880" imgH="177480" progId="Equation.3">
              <p:embed/>
            </p:oleObj>
          </a:graphicData>
        </a:graphic>
      </p:graphicFrame>
      <p:graphicFrame>
        <p:nvGraphicFramePr>
          <p:cNvPr id="1032" name="Object 8"/>
          <p:cNvGraphicFramePr>
            <a:graphicFrameLocks noChangeAspect="1"/>
          </p:cNvGraphicFramePr>
          <p:nvPr/>
        </p:nvGraphicFramePr>
        <p:xfrm>
          <a:off x="4814918" y="6103738"/>
          <a:ext cx="396000" cy="396000"/>
        </p:xfrm>
        <a:graphic>
          <a:graphicData uri="http://schemas.openxmlformats.org/presentationml/2006/ole">
            <p:oleObj spid="_x0000_s52230"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776108" y="4214818"/>
          <a:ext cx="396000" cy="396000"/>
        </p:xfrm>
        <a:graphic>
          <a:graphicData uri="http://schemas.openxmlformats.org/presentationml/2006/ole">
            <p:oleObj spid="_x0000_s52231"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5815050" y="5357826"/>
          <a:ext cx="396000" cy="396000"/>
        </p:xfrm>
        <a:graphic>
          <a:graphicData uri="http://schemas.openxmlformats.org/presentationml/2006/ole">
            <p:oleObj spid="_x0000_s52232"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6457992" y="3286124"/>
          <a:ext cx="396000" cy="396000"/>
        </p:xfrm>
        <a:graphic>
          <a:graphicData uri="http://schemas.openxmlformats.org/presentationml/2006/ole">
            <p:oleObj spid="_x0000_s52233" name="Equation" r:id="rId10" imgW="126720" imgH="177480" progId="Equation.3">
              <p:embed/>
            </p:oleObj>
          </a:graphicData>
        </a:graphic>
      </p:graphicFrame>
      <p:graphicFrame>
        <p:nvGraphicFramePr>
          <p:cNvPr id="1036" name="Object 12"/>
          <p:cNvGraphicFramePr>
            <a:graphicFrameLocks noChangeAspect="1"/>
          </p:cNvGraphicFramePr>
          <p:nvPr/>
        </p:nvGraphicFramePr>
        <p:xfrm>
          <a:off x="3061596" y="5604768"/>
          <a:ext cx="396000" cy="396000"/>
        </p:xfrm>
        <a:graphic>
          <a:graphicData uri="http://schemas.openxmlformats.org/presentationml/2006/ole">
            <p:oleObj spid="_x0000_s52234" name="Equation" r:id="rId11" imgW="126720" imgH="177480" progId="Equation.3">
              <p:embed/>
            </p:oleObj>
          </a:graphicData>
        </a:graphic>
      </p:graphicFrame>
      <p:graphicFrame>
        <p:nvGraphicFramePr>
          <p:cNvPr id="1037" name="Object 13"/>
          <p:cNvGraphicFramePr>
            <a:graphicFrameLocks noChangeAspect="1"/>
          </p:cNvGraphicFramePr>
          <p:nvPr/>
        </p:nvGraphicFramePr>
        <p:xfrm>
          <a:off x="2028836" y="4857760"/>
          <a:ext cx="396000" cy="396000"/>
        </p:xfrm>
        <a:graphic>
          <a:graphicData uri="http://schemas.openxmlformats.org/presentationml/2006/ole">
            <p:oleObj spid="_x0000_s52235" name="Equation" r:id="rId12" imgW="152280" imgH="215640" progId="Equation.3">
              <p:embed/>
            </p:oleObj>
          </a:graphicData>
        </a:graphic>
      </p:graphicFrame>
      <p:graphicFrame>
        <p:nvGraphicFramePr>
          <p:cNvPr id="1038" name="Object 14"/>
          <p:cNvGraphicFramePr>
            <a:graphicFrameLocks noChangeAspect="1"/>
          </p:cNvGraphicFramePr>
          <p:nvPr/>
        </p:nvGraphicFramePr>
        <p:xfrm>
          <a:off x="3989194" y="3294498"/>
          <a:ext cx="396000" cy="396000"/>
        </p:xfrm>
        <a:graphic>
          <a:graphicData uri="http://schemas.openxmlformats.org/presentationml/2006/ole">
            <p:oleObj spid="_x0000_s52236" name="Equation" r:id="rId13" imgW="177480" imgH="215640" progId="Equation.3">
              <p:embed/>
            </p:oleObj>
          </a:graphicData>
        </a:graphic>
      </p:graphicFrame>
      <p:graphicFrame>
        <p:nvGraphicFramePr>
          <p:cNvPr id="1039" name="Object 15"/>
          <p:cNvGraphicFramePr>
            <a:graphicFrameLocks noChangeAspect="1"/>
          </p:cNvGraphicFramePr>
          <p:nvPr/>
        </p:nvGraphicFramePr>
        <p:xfrm>
          <a:off x="3990290" y="6072206"/>
          <a:ext cx="396000" cy="396000"/>
        </p:xfrm>
        <a:graphic>
          <a:graphicData uri="http://schemas.openxmlformats.org/presentationml/2006/ole">
            <p:oleObj spid="_x0000_s52237" name="Equation" r:id="rId14" imgW="190440" imgH="215640" progId="Equation.3">
              <p:embed/>
            </p:oleObj>
          </a:graphicData>
        </a:graphic>
      </p:graphicFrame>
      <p:graphicFrame>
        <p:nvGraphicFramePr>
          <p:cNvPr id="1040" name="Object 16"/>
          <p:cNvGraphicFramePr>
            <a:graphicFrameLocks noChangeAspect="1"/>
          </p:cNvGraphicFramePr>
          <p:nvPr/>
        </p:nvGraphicFramePr>
        <p:xfrm>
          <a:off x="1600208" y="6033396"/>
          <a:ext cx="396000" cy="396000"/>
        </p:xfrm>
        <a:graphic>
          <a:graphicData uri="http://schemas.openxmlformats.org/presentationml/2006/ole">
            <p:oleObj spid="_x0000_s52238" name="Equation" r:id="rId15" imgW="152280" imgH="177480" progId="Equation.3">
              <p:embed/>
            </p:oleObj>
          </a:graphicData>
        </a:graphic>
      </p:graphicFrame>
      <p:graphicFrame>
        <p:nvGraphicFramePr>
          <p:cNvPr id="1041" name="Object 17"/>
          <p:cNvGraphicFramePr>
            <a:graphicFrameLocks noChangeAspect="1"/>
          </p:cNvGraphicFramePr>
          <p:nvPr/>
        </p:nvGraphicFramePr>
        <p:xfrm>
          <a:off x="5886488" y="2214554"/>
          <a:ext cx="395288" cy="395288"/>
        </p:xfrm>
        <a:graphic>
          <a:graphicData uri="http://schemas.openxmlformats.org/presentationml/2006/ole">
            <p:oleObj spid="_x0000_s52239" name="Equation" r:id="rId16" imgW="152280" imgH="215640" progId="Equation.3">
              <p:embed/>
            </p:oleObj>
          </a:graphicData>
        </a:graphic>
      </p:graphicFrame>
      <p:cxnSp>
        <p:nvCxnSpPr>
          <p:cNvPr id="43" name="Straight Connector 42"/>
          <p:cNvCxnSpPr/>
          <p:nvPr/>
        </p:nvCxnSpPr>
        <p:spPr>
          <a:xfrm>
            <a:off x="1814522" y="3801956"/>
            <a:ext cx="230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5886488" y="4143380"/>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672306" y="4429132"/>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029100" y="2857497"/>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386158" y="1928802"/>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4171976" y="5357826"/>
          <a:ext cx="334963" cy="366712"/>
        </p:xfrm>
        <a:graphic>
          <a:graphicData uri="http://schemas.openxmlformats.org/presentationml/2006/ole">
            <p:oleObj spid="_x0000_s52240" name="Equation" r:id="rId17" imgW="139680" imgH="164880" progId="Equation.3">
              <p:embed/>
            </p:oleObj>
          </a:graphicData>
        </a:graphic>
      </p:graphicFrame>
      <p:sp>
        <p:nvSpPr>
          <p:cNvPr id="35" name="Right Brace 34"/>
          <p:cNvSpPr/>
          <p:nvPr/>
        </p:nvSpPr>
        <p:spPr>
          <a:xfrm flipV="1">
            <a:off x="4171976" y="3857628"/>
            <a:ext cx="285752" cy="1285884"/>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6243678" y="5572140"/>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4386290" y="5072074"/>
            <a:ext cx="1643074" cy="85725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147836" y="5786454"/>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6200000" flipV="1">
            <a:off x="4377916" y="3841862"/>
            <a:ext cx="500066" cy="50006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14522" y="5357826"/>
            <a:ext cx="230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69" name="Straight Connector 68"/>
          <p:cNvCxnSpPr/>
          <p:nvPr/>
        </p:nvCxnSpPr>
        <p:spPr>
          <a:xfrm>
            <a:off x="1814522" y="4714884"/>
            <a:ext cx="3132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15754" y="3643314"/>
          <a:ext cx="431800" cy="517525"/>
        </p:xfrm>
        <a:graphic>
          <a:graphicData uri="http://schemas.openxmlformats.org/presentationml/2006/ole">
            <p:oleObj spid="_x0000_s52241" name="Equation" r:id="rId18" imgW="152280" imgH="215640" progId="Equation.3">
              <p:embed/>
            </p:oleObj>
          </a:graphicData>
        </a:graphic>
      </p:graphicFrame>
      <p:graphicFrame>
        <p:nvGraphicFramePr>
          <p:cNvPr id="51218" name="Object 18"/>
          <p:cNvGraphicFramePr>
            <a:graphicFrameLocks noChangeAspect="1"/>
          </p:cNvGraphicFramePr>
          <p:nvPr/>
        </p:nvGraphicFramePr>
        <p:xfrm>
          <a:off x="4266572" y="4714884"/>
          <a:ext cx="457200" cy="366713"/>
        </p:xfrm>
        <a:graphic>
          <a:graphicData uri="http://schemas.openxmlformats.org/presentationml/2006/ole">
            <p:oleObj spid="_x0000_s52242" name="Equation" r:id="rId19" imgW="190440" imgH="164880" progId="Equation.3">
              <p:embed/>
            </p:oleObj>
          </a:graphicData>
        </a:graphic>
      </p:graphicFrame>
      <p:cxnSp>
        <p:nvCxnSpPr>
          <p:cNvPr id="70" name="Straight Arrow Connector 69"/>
          <p:cNvCxnSpPr/>
          <p:nvPr/>
        </p:nvCxnSpPr>
        <p:spPr>
          <a:xfrm rot="5400000" flipH="1" flipV="1">
            <a:off x="1777630" y="4247776"/>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886092" y="2428868"/>
          <a:ext cx="395288" cy="395287"/>
        </p:xfrm>
        <a:graphic>
          <a:graphicData uri="http://schemas.openxmlformats.org/presentationml/2006/ole">
            <p:oleObj spid="_x0000_s52243" name="Equation" r:id="rId20" imgW="164880" imgH="164880" progId="Equation.3">
              <p:embed/>
            </p:oleObj>
          </a:graphicData>
        </a:graphic>
      </p:graphicFrame>
      <p:sp>
        <p:nvSpPr>
          <p:cNvPr id="44" name="Rectangle 43"/>
          <p:cNvSpPr/>
          <p:nvPr/>
        </p:nvSpPr>
        <p:spPr>
          <a:xfrm>
            <a:off x="39906" y="4714884"/>
            <a:ext cx="1428728" cy="64294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sp>
        <p:nvSpPr>
          <p:cNvPr id="45" name="Rectangle 44"/>
          <p:cNvSpPr/>
          <p:nvPr/>
        </p:nvSpPr>
        <p:spPr>
          <a:xfrm>
            <a:off x="24140" y="3857628"/>
            <a:ext cx="1428728" cy="714380"/>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1219"/>
                                        </p:tgtEl>
                                        <p:attrNameLst>
                                          <p:attrName>style.visibility</p:attrName>
                                        </p:attrNameLst>
                                      </p:cBhvr>
                                      <p:to>
                                        <p:strVal val="visible"/>
                                      </p:to>
                                    </p:set>
                                    <p:animEffect transition="in" filter="strips(downRight)">
                                      <p:cBhvr>
                                        <p:cTn id="54" dur="500"/>
                                        <p:tgtEl>
                                          <p:spTgt spid="512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par>
                                <p:cTn id="65" presetID="18" presetClass="entr" presetSubtype="6" fill="hold" nodeType="withEffect">
                                  <p:stCondLst>
                                    <p:cond delay="0"/>
                                  </p:stCondLst>
                                  <p:childTnLst>
                                    <p:set>
                                      <p:cBhvr>
                                        <p:cTn id="66" dur="1" fill="hold">
                                          <p:stCondLst>
                                            <p:cond delay="0"/>
                                          </p:stCondLst>
                                        </p:cTn>
                                        <p:tgtEl>
                                          <p:spTgt spid="1036"/>
                                        </p:tgtEl>
                                        <p:attrNameLst>
                                          <p:attrName>style.visibility</p:attrName>
                                        </p:attrNameLst>
                                      </p:cBhvr>
                                      <p:to>
                                        <p:strVal val="visible"/>
                                      </p:to>
                                    </p:set>
                                    <p:animEffect transition="in" filter="strips(downRight)">
                                      <p:cBhvr>
                                        <p:cTn id="67" dur="500"/>
                                        <p:tgtEl>
                                          <p:spTgt spid="1036"/>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strips(downRight)">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strips(downRight)">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1033"/>
                                        </p:tgtEl>
                                        <p:attrNameLst>
                                          <p:attrName>style.visibility</p:attrName>
                                        </p:attrNameLst>
                                      </p:cBhvr>
                                      <p:to>
                                        <p:strVal val="visible"/>
                                      </p:to>
                                    </p:set>
                                    <p:animEffect transition="in" filter="strips(downRight)">
                                      <p:cBhvr>
                                        <p:cTn id="82" dur="500"/>
                                        <p:tgtEl>
                                          <p:spTgt spid="1033"/>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nodeType="click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strips(downLeft)">
                                      <p:cBhvr>
                                        <p:cTn id="87" dur="500"/>
                                        <p:tgtEl>
                                          <p:spTgt spid="6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029"/>
                                        </p:tgtEl>
                                        <p:attrNameLst>
                                          <p:attrName>style.visibility</p:attrName>
                                        </p:attrNameLst>
                                      </p:cBhvr>
                                      <p:to>
                                        <p:strVal val="visible"/>
                                      </p:to>
                                    </p:set>
                                    <p:animEffect transition="in" filter="strips(downRight)">
                                      <p:cBhvr>
                                        <p:cTn id="92" dur="500"/>
                                        <p:tgtEl>
                                          <p:spTgt spid="102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12"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strips(downLeft)">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2"/>
                                        </p:tgtEl>
                                        <p:attrNameLst>
                                          <p:attrName>style.visibility</p:attrName>
                                        </p:attrNameLst>
                                      </p:cBhvr>
                                      <p:to>
                                        <p:strVal val="visible"/>
                                      </p:to>
                                    </p:set>
                                    <p:animEffect transition="in" filter="strips(downRight)">
                                      <p:cBhvr>
                                        <p:cTn id="102" dur="500"/>
                                        <p:tgtEl>
                                          <p:spTgt spid="1032"/>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strips(downRight)">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nodeType="clickEffect">
                                  <p:stCondLst>
                                    <p:cond delay="0"/>
                                  </p:stCondLst>
                                  <p:childTnLst>
                                    <p:set>
                                      <p:cBhvr>
                                        <p:cTn id="111" dur="1" fill="hold">
                                          <p:stCondLst>
                                            <p:cond delay="0"/>
                                          </p:stCondLst>
                                        </p:cTn>
                                        <p:tgtEl>
                                          <p:spTgt spid="1037"/>
                                        </p:tgtEl>
                                        <p:attrNameLst>
                                          <p:attrName>style.visibility</p:attrName>
                                        </p:attrNameLst>
                                      </p:cBhvr>
                                      <p:to>
                                        <p:strVal val="visible"/>
                                      </p:to>
                                    </p:set>
                                    <p:animEffect transition="in" filter="strips(downRight)">
                                      <p:cBhvr>
                                        <p:cTn id="112" dur="500"/>
                                        <p:tgtEl>
                                          <p:spTgt spid="1037"/>
                                        </p:tgtEl>
                                      </p:cBhvr>
                                    </p:animEffect>
                                  </p:childTnLst>
                                </p:cTn>
                              </p:par>
                              <p:par>
                                <p:cTn id="113" presetID="18" presetClass="entr" presetSubtype="6" fill="hold" nodeType="withEffect">
                                  <p:stCondLst>
                                    <p:cond delay="0"/>
                                  </p:stCondLst>
                                  <p:childTnLst>
                                    <p:set>
                                      <p:cBhvr>
                                        <p:cTn id="114" dur="1" fill="hold">
                                          <p:stCondLst>
                                            <p:cond delay="0"/>
                                          </p:stCondLst>
                                        </p:cTn>
                                        <p:tgtEl>
                                          <p:spTgt spid="1041"/>
                                        </p:tgtEl>
                                        <p:attrNameLst>
                                          <p:attrName>style.visibility</p:attrName>
                                        </p:attrNameLst>
                                      </p:cBhvr>
                                      <p:to>
                                        <p:strVal val="visible"/>
                                      </p:to>
                                    </p:set>
                                    <p:animEffect transition="in" filter="strips(downRight)">
                                      <p:cBhvr>
                                        <p:cTn id="115" dur="500"/>
                                        <p:tgtEl>
                                          <p:spTgt spid="1041"/>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3"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strips(upRight)">
                                      <p:cBhvr>
                                        <p:cTn id="120" dur="500"/>
                                        <p:tgtEl>
                                          <p:spTgt spid="29"/>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grpId="0" nodeType="clickEffect">
                                  <p:stCondLst>
                                    <p:cond delay="0"/>
                                  </p:stCondLst>
                                  <p:childTnLst>
                                    <p:set>
                                      <p:cBhvr>
                                        <p:cTn id="124" dur="1" fill="hold">
                                          <p:stCondLst>
                                            <p:cond delay="0"/>
                                          </p:stCondLst>
                                        </p:cTn>
                                        <p:tgtEl>
                                          <p:spTgt spid="30"/>
                                        </p:tgtEl>
                                        <p:attrNameLst>
                                          <p:attrName>style.visibility</p:attrName>
                                        </p:attrNameLst>
                                      </p:cBhvr>
                                      <p:to>
                                        <p:strVal val="visible"/>
                                      </p:to>
                                    </p:set>
                                    <p:animEffect transition="in" filter="strips(downRight)">
                                      <p:cBhvr>
                                        <p:cTn id="125" dur="500"/>
                                        <p:tgtEl>
                                          <p:spTgt spid="30"/>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1038"/>
                                        </p:tgtEl>
                                        <p:attrNameLst>
                                          <p:attrName>style.visibility</p:attrName>
                                        </p:attrNameLst>
                                      </p:cBhvr>
                                      <p:to>
                                        <p:strVal val="visible"/>
                                      </p:to>
                                    </p:set>
                                    <p:animEffect transition="in" filter="strips(downRight)">
                                      <p:cBhvr>
                                        <p:cTn id="130" dur="500"/>
                                        <p:tgtEl>
                                          <p:spTgt spid="1038"/>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strips(downLeft)">
                                      <p:cBhvr>
                                        <p:cTn id="135" dur="500"/>
                                        <p:tgtEl>
                                          <p:spTgt spid="43"/>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51217"/>
                                        </p:tgtEl>
                                        <p:attrNameLst>
                                          <p:attrName>style.visibility</p:attrName>
                                        </p:attrNameLst>
                                      </p:cBhvr>
                                      <p:to>
                                        <p:strVal val="visible"/>
                                      </p:to>
                                    </p:set>
                                    <p:animEffect transition="in" filter="strips(downRight)">
                                      <p:cBhvr>
                                        <p:cTn id="140" dur="500"/>
                                        <p:tgtEl>
                                          <p:spTgt spid="51217"/>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strips(downLeft)">
                                      <p:cBhvr>
                                        <p:cTn id="145" dur="500"/>
                                        <p:tgtEl>
                                          <p:spTgt spid="1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6" fill="hold" nodeType="clickEffect">
                                  <p:stCondLst>
                                    <p:cond delay="0"/>
                                  </p:stCondLst>
                                  <p:childTnLst>
                                    <p:set>
                                      <p:cBhvr>
                                        <p:cTn id="149" dur="1" fill="hold">
                                          <p:stCondLst>
                                            <p:cond delay="0"/>
                                          </p:stCondLst>
                                        </p:cTn>
                                        <p:tgtEl>
                                          <p:spTgt spid="1039"/>
                                        </p:tgtEl>
                                        <p:attrNameLst>
                                          <p:attrName>style.visibility</p:attrName>
                                        </p:attrNameLst>
                                      </p:cBhvr>
                                      <p:to>
                                        <p:strVal val="visible"/>
                                      </p:to>
                                    </p:set>
                                    <p:animEffect transition="in" filter="strips(downRight)">
                                      <p:cBhvr>
                                        <p:cTn id="150" dur="500"/>
                                        <p:tgtEl>
                                          <p:spTgt spid="1039"/>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48"/>
                                        </p:tgtEl>
                                        <p:attrNameLst>
                                          <p:attrName>style.visibility</p:attrName>
                                        </p:attrNameLst>
                                      </p:cBhvr>
                                      <p:to>
                                        <p:strVal val="visible"/>
                                      </p:to>
                                    </p:set>
                                    <p:animEffect transition="in" filter="strips(downLeft)">
                                      <p:cBhvr>
                                        <p:cTn id="155" dur="500"/>
                                        <p:tgtEl>
                                          <p:spTgt spid="48"/>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12" fill="hold" nodeType="clickEffect">
                                  <p:stCondLst>
                                    <p:cond delay="0"/>
                                  </p:stCondLst>
                                  <p:childTnLst>
                                    <p:set>
                                      <p:cBhvr>
                                        <p:cTn id="159" dur="1" fill="hold">
                                          <p:stCondLst>
                                            <p:cond delay="0"/>
                                          </p:stCondLst>
                                        </p:cTn>
                                        <p:tgtEl>
                                          <p:spTgt spid="70"/>
                                        </p:tgtEl>
                                        <p:attrNameLst>
                                          <p:attrName>style.visibility</p:attrName>
                                        </p:attrNameLst>
                                      </p:cBhvr>
                                      <p:to>
                                        <p:strVal val="visible"/>
                                      </p:to>
                                    </p:set>
                                    <p:animEffect transition="in" filter="strips(downLeft)">
                                      <p:cBhvr>
                                        <p:cTn id="160" dur="500"/>
                                        <p:tgtEl>
                                          <p:spTgt spid="70"/>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12" fill="hold" nodeType="clickEffect">
                                  <p:stCondLst>
                                    <p:cond delay="0"/>
                                  </p:stCondLst>
                                  <p:childTnLst>
                                    <p:set>
                                      <p:cBhvr>
                                        <p:cTn id="164" dur="1" fill="hold">
                                          <p:stCondLst>
                                            <p:cond delay="0"/>
                                          </p:stCondLst>
                                        </p:cTn>
                                        <p:tgtEl>
                                          <p:spTgt spid="47"/>
                                        </p:tgtEl>
                                        <p:attrNameLst>
                                          <p:attrName>style.visibility</p:attrName>
                                        </p:attrNameLst>
                                      </p:cBhvr>
                                      <p:to>
                                        <p:strVal val="visible"/>
                                      </p:to>
                                    </p:set>
                                    <p:animEffect transition="in" filter="strips(downLeft)">
                                      <p:cBhvr>
                                        <p:cTn id="165" dur="500"/>
                                        <p:tgtEl>
                                          <p:spTgt spid="47"/>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nodeType="clickEffect">
                                  <p:stCondLst>
                                    <p:cond delay="0"/>
                                  </p:stCondLst>
                                  <p:childTnLst>
                                    <p:set>
                                      <p:cBhvr>
                                        <p:cTn id="169" dur="1" fill="hold">
                                          <p:stCondLst>
                                            <p:cond delay="0"/>
                                          </p:stCondLst>
                                        </p:cTn>
                                        <p:tgtEl>
                                          <p:spTgt spid="1042"/>
                                        </p:tgtEl>
                                        <p:attrNameLst>
                                          <p:attrName>style.visibility</p:attrName>
                                        </p:attrNameLst>
                                      </p:cBhvr>
                                      <p:to>
                                        <p:strVal val="visible"/>
                                      </p:to>
                                    </p:set>
                                    <p:animEffect transition="in" filter="strips(downRight)">
                                      <p:cBhvr>
                                        <p:cTn id="170" dur="500"/>
                                        <p:tgtEl>
                                          <p:spTgt spid="1042"/>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12" fill="hold" grpId="0" nodeType="clickEffect">
                                  <p:stCondLst>
                                    <p:cond delay="0"/>
                                  </p:stCondLst>
                                  <p:childTnLst>
                                    <p:set>
                                      <p:cBhvr>
                                        <p:cTn id="174" dur="1" fill="hold">
                                          <p:stCondLst>
                                            <p:cond delay="0"/>
                                          </p:stCondLst>
                                        </p:cTn>
                                        <p:tgtEl>
                                          <p:spTgt spid="35"/>
                                        </p:tgtEl>
                                        <p:attrNameLst>
                                          <p:attrName>style.visibility</p:attrName>
                                        </p:attrNameLst>
                                      </p:cBhvr>
                                      <p:to>
                                        <p:strVal val="visible"/>
                                      </p:to>
                                    </p:set>
                                    <p:animEffect transition="in" filter="strips(downLeft)">
                                      <p:cBhvr>
                                        <p:cTn id="175" dur="500"/>
                                        <p:tgtEl>
                                          <p:spTgt spid="35"/>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6" fill="hold" nodeType="click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strips(downRight)">
                                      <p:cBhvr>
                                        <p:cTn id="180" dur="500"/>
                                        <p:tgtEl>
                                          <p:spTgt spid="38"/>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strips(downRight)">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nodeType="clickEffect">
                                  <p:stCondLst>
                                    <p:cond delay="0"/>
                                  </p:stCondLst>
                                  <p:childTnLst>
                                    <p:set>
                                      <p:cBhvr>
                                        <p:cTn id="189" dur="1" fill="hold">
                                          <p:stCondLst>
                                            <p:cond delay="0"/>
                                          </p:stCondLst>
                                        </p:cTn>
                                        <p:tgtEl>
                                          <p:spTgt spid="1031"/>
                                        </p:tgtEl>
                                        <p:attrNameLst>
                                          <p:attrName>style.visibility</p:attrName>
                                        </p:attrNameLst>
                                      </p:cBhvr>
                                      <p:to>
                                        <p:strVal val="visible"/>
                                      </p:to>
                                    </p:set>
                                    <p:animEffect transition="in" filter="strips(downRight)">
                                      <p:cBhvr>
                                        <p:cTn id="190" dur="500"/>
                                        <p:tgtEl>
                                          <p:spTgt spid="1031"/>
                                        </p:tgtEl>
                                      </p:cBhvr>
                                    </p:animEffect>
                                  </p:childTnLst>
                                </p:cTn>
                              </p:par>
                            </p:childTnLst>
                          </p:cTn>
                        </p:par>
                      </p:childTnLst>
                    </p:cTn>
                  </p:par>
                  <p:par>
                    <p:cTn id="191" fill="hold">
                      <p:stCondLst>
                        <p:cond delay="indefinite"/>
                      </p:stCondLst>
                      <p:childTnLst>
                        <p:par>
                          <p:cTn id="192" fill="hold">
                            <p:stCondLst>
                              <p:cond delay="0"/>
                            </p:stCondLst>
                            <p:childTnLst>
                              <p:par>
                                <p:cTn id="193" presetID="18" presetClass="entr" presetSubtype="12" fill="hold" nodeType="clickEffect">
                                  <p:stCondLst>
                                    <p:cond delay="0"/>
                                  </p:stCondLst>
                                  <p:childTnLst>
                                    <p:set>
                                      <p:cBhvr>
                                        <p:cTn id="194" dur="1" fill="hold">
                                          <p:stCondLst>
                                            <p:cond delay="0"/>
                                          </p:stCondLst>
                                        </p:cTn>
                                        <p:tgtEl>
                                          <p:spTgt spid="66"/>
                                        </p:tgtEl>
                                        <p:attrNameLst>
                                          <p:attrName>style.visibility</p:attrName>
                                        </p:attrNameLst>
                                      </p:cBhvr>
                                      <p:to>
                                        <p:strVal val="visible"/>
                                      </p:to>
                                    </p:set>
                                    <p:animEffect transition="in" filter="strips(downLeft)">
                                      <p:cBhvr>
                                        <p:cTn id="195" dur="500"/>
                                        <p:tgtEl>
                                          <p:spTgt spid="66"/>
                                        </p:tgtEl>
                                      </p:cBhvr>
                                    </p:animEffect>
                                  </p:childTnLst>
                                </p:cTn>
                              </p:par>
                            </p:childTnLst>
                          </p:cTn>
                        </p:par>
                      </p:childTnLst>
                    </p:cTn>
                  </p:par>
                  <p:par>
                    <p:cTn id="196" fill="hold">
                      <p:stCondLst>
                        <p:cond delay="indefinite"/>
                      </p:stCondLst>
                      <p:childTnLst>
                        <p:par>
                          <p:cTn id="197" fill="hold">
                            <p:stCondLst>
                              <p:cond delay="0"/>
                            </p:stCondLst>
                            <p:childTnLst>
                              <p:par>
                                <p:cTn id="198" presetID="18" presetClass="entr" presetSubtype="6" fill="hold" grpId="0" nodeType="clickEffect">
                                  <p:stCondLst>
                                    <p:cond delay="0"/>
                                  </p:stCondLst>
                                  <p:childTnLst>
                                    <p:set>
                                      <p:cBhvr>
                                        <p:cTn id="199" dur="1" fill="hold">
                                          <p:stCondLst>
                                            <p:cond delay="0"/>
                                          </p:stCondLst>
                                        </p:cTn>
                                        <p:tgtEl>
                                          <p:spTgt spid="49"/>
                                        </p:tgtEl>
                                        <p:attrNameLst>
                                          <p:attrName>style.visibility</p:attrName>
                                        </p:attrNameLst>
                                      </p:cBhvr>
                                      <p:to>
                                        <p:strVal val="visible"/>
                                      </p:to>
                                    </p:set>
                                    <p:animEffect transition="in" filter="strips(downRight)">
                                      <p:cBhvr>
                                        <p:cTn id="200" dur="500"/>
                                        <p:tgtEl>
                                          <p:spTgt spid="49"/>
                                        </p:tgtEl>
                                      </p:cBhvr>
                                    </p:animEffect>
                                  </p:childTnLst>
                                </p:cTn>
                              </p:par>
                            </p:childTnLst>
                          </p:cTn>
                        </p:par>
                      </p:childTnLst>
                    </p:cTn>
                  </p:par>
                  <p:par>
                    <p:cTn id="201" fill="hold">
                      <p:stCondLst>
                        <p:cond delay="indefinite"/>
                      </p:stCondLst>
                      <p:childTnLst>
                        <p:par>
                          <p:cTn id="202" fill="hold">
                            <p:stCondLst>
                              <p:cond delay="0"/>
                            </p:stCondLst>
                            <p:childTnLst>
                              <p:par>
                                <p:cTn id="203" presetID="18" presetClass="entr" presetSubtype="6" fill="hold" nodeType="clickEffect">
                                  <p:stCondLst>
                                    <p:cond delay="0"/>
                                  </p:stCondLst>
                                  <p:childTnLst>
                                    <p:set>
                                      <p:cBhvr>
                                        <p:cTn id="204" dur="1" fill="hold">
                                          <p:stCondLst>
                                            <p:cond delay="0"/>
                                          </p:stCondLst>
                                        </p:cTn>
                                        <p:tgtEl>
                                          <p:spTgt spid="51218"/>
                                        </p:tgtEl>
                                        <p:attrNameLst>
                                          <p:attrName>style.visibility</p:attrName>
                                        </p:attrNameLst>
                                      </p:cBhvr>
                                      <p:to>
                                        <p:strVal val="visible"/>
                                      </p:to>
                                    </p:set>
                                    <p:animEffect transition="in" filter="strips(downRight)">
                                      <p:cBhvr>
                                        <p:cTn id="205" dur="500"/>
                                        <p:tgtEl>
                                          <p:spTgt spid="51218"/>
                                        </p:tgtEl>
                                      </p:cBhvr>
                                    </p:animEffect>
                                  </p:childTnLst>
                                </p:cTn>
                              </p:par>
                            </p:childTnLst>
                          </p:cTn>
                        </p:par>
                      </p:childTnLst>
                    </p:cTn>
                  </p:par>
                  <p:par>
                    <p:cTn id="206" fill="hold">
                      <p:stCondLst>
                        <p:cond delay="indefinite"/>
                      </p:stCondLst>
                      <p:childTnLst>
                        <p:par>
                          <p:cTn id="207" fill="hold">
                            <p:stCondLst>
                              <p:cond delay="0"/>
                            </p:stCondLst>
                            <p:childTnLst>
                              <p:par>
                                <p:cTn id="208" presetID="18" presetClass="entr" presetSubtype="6" fill="hold" grpId="0" nodeType="clickEffect">
                                  <p:stCondLst>
                                    <p:cond delay="0"/>
                                  </p:stCondLst>
                                  <p:childTnLst>
                                    <p:set>
                                      <p:cBhvr>
                                        <p:cTn id="209" dur="1" fill="hold">
                                          <p:stCondLst>
                                            <p:cond delay="0"/>
                                          </p:stCondLst>
                                        </p:cTn>
                                        <p:tgtEl>
                                          <p:spTgt spid="73"/>
                                        </p:tgtEl>
                                        <p:attrNameLst>
                                          <p:attrName>style.visibility</p:attrName>
                                        </p:attrNameLst>
                                      </p:cBhvr>
                                      <p:to>
                                        <p:strVal val="visible"/>
                                      </p:to>
                                    </p:set>
                                    <p:animEffect transition="in" filter="strips(downRight)">
                                      <p:cBhvr>
                                        <p:cTn id="210" dur="500"/>
                                        <p:tgtEl>
                                          <p:spTgt spid="73"/>
                                        </p:tgtEl>
                                      </p:cBhvr>
                                    </p:animEffect>
                                  </p:childTnLst>
                                </p:cTn>
                              </p:par>
                            </p:childTnLst>
                          </p:cTn>
                        </p:par>
                      </p:childTnLst>
                    </p:cTn>
                  </p:par>
                  <p:par>
                    <p:cTn id="211" fill="hold">
                      <p:stCondLst>
                        <p:cond delay="indefinite"/>
                      </p:stCondLst>
                      <p:childTnLst>
                        <p:par>
                          <p:cTn id="212" fill="hold">
                            <p:stCondLst>
                              <p:cond delay="0"/>
                            </p:stCondLst>
                            <p:childTnLst>
                              <p:par>
                                <p:cTn id="213" presetID="18" presetClass="entr" presetSubtype="6" fill="hold" grpId="0" nodeType="clickEffect">
                                  <p:stCondLst>
                                    <p:cond delay="0"/>
                                  </p:stCondLst>
                                  <p:childTnLst>
                                    <p:set>
                                      <p:cBhvr>
                                        <p:cTn id="214" dur="1" fill="hold">
                                          <p:stCondLst>
                                            <p:cond delay="0"/>
                                          </p:stCondLst>
                                        </p:cTn>
                                        <p:tgtEl>
                                          <p:spTgt spid="44"/>
                                        </p:tgtEl>
                                        <p:attrNameLst>
                                          <p:attrName>style.visibility</p:attrName>
                                        </p:attrNameLst>
                                      </p:cBhvr>
                                      <p:to>
                                        <p:strVal val="visible"/>
                                      </p:to>
                                    </p:set>
                                    <p:animEffect transition="in" filter="strips(downRight)">
                                      <p:cBhvr>
                                        <p:cTn id="215" dur="500"/>
                                        <p:tgtEl>
                                          <p:spTgt spid="44"/>
                                        </p:tgtEl>
                                      </p:cBhvr>
                                    </p:animEffect>
                                  </p:childTnLst>
                                </p:cTn>
                              </p:par>
                            </p:childTnLst>
                          </p:cTn>
                        </p:par>
                      </p:childTnLst>
                    </p:cTn>
                  </p:par>
                  <p:par>
                    <p:cTn id="216" fill="hold">
                      <p:stCondLst>
                        <p:cond delay="indefinite"/>
                      </p:stCondLst>
                      <p:childTnLst>
                        <p:par>
                          <p:cTn id="217" fill="hold">
                            <p:stCondLst>
                              <p:cond delay="0"/>
                            </p:stCondLst>
                            <p:childTnLst>
                              <p:par>
                                <p:cTn id="218" presetID="18" presetClass="entr" presetSubtype="6" fill="hold" grpId="0" nodeType="clickEffect">
                                  <p:stCondLst>
                                    <p:cond delay="0"/>
                                  </p:stCondLst>
                                  <p:childTnLst>
                                    <p:set>
                                      <p:cBhvr>
                                        <p:cTn id="219" dur="1" fill="hold">
                                          <p:stCondLst>
                                            <p:cond delay="0"/>
                                          </p:stCondLst>
                                        </p:cTn>
                                        <p:tgtEl>
                                          <p:spTgt spid="45"/>
                                        </p:tgtEl>
                                        <p:attrNameLst>
                                          <p:attrName>style.visibility</p:attrName>
                                        </p:attrNameLst>
                                      </p:cBhvr>
                                      <p:to>
                                        <p:strVal val="visible"/>
                                      </p:to>
                                    </p:set>
                                    <p:animEffect transition="in" filter="strips(downRight)">
                                      <p:cBhvr>
                                        <p:cTn id="22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49" grpId="0" animBg="1"/>
      <p:bldP spid="2" grpId="0"/>
      <p:bldP spid="28" grpId="0" animBg="1"/>
      <p:bldP spid="30" grpId="0" animBg="1"/>
      <p:bldP spid="35" grpId="0" animBg="1"/>
      <p:bldP spid="36" grpId="0" animBg="1"/>
      <p:bldP spid="44" grpId="0" animBg="1"/>
      <p:bldP spid="4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1885960" y="3929066"/>
            <a:ext cx="2286016" cy="857256"/>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4: Perfectly  Inelastic Demand </a:t>
            </a:r>
          </a:p>
        </p:txBody>
      </p:sp>
      <p:sp>
        <p:nvSpPr>
          <p:cNvPr id="3" name="Content Placeholder 2"/>
          <p:cNvSpPr>
            <a:spLocks noGrp="1"/>
          </p:cNvSpPr>
          <p:nvPr>
            <p:ph idx="1"/>
          </p:nvPr>
        </p:nvSpPr>
        <p:spPr>
          <a:xfrm>
            <a:off x="671514" y="642918"/>
            <a:ext cx="8329642" cy="5786478"/>
          </a:xfrm>
        </p:spPr>
        <p:txBody>
          <a:bodyPr>
            <a:normAutofit/>
          </a:bodyPr>
          <a:lstStyle/>
          <a:p>
            <a:pPr marL="0" indent="0" algn="just">
              <a:spcBef>
                <a:spcPts val="0"/>
              </a:spcBef>
              <a:buNone/>
            </a:pPr>
            <a:r>
              <a:rPr lang="en-IN" dirty="0" smtClean="0"/>
              <a:t>When the demand is perfectly inelastic, incidence of tax is on the buyer.</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64291" y="4321975"/>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85960" y="6143644"/>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2278869" y="4274678"/>
            <a:ext cx="3786215" cy="1"/>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243282" y="3167388"/>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528902" y="2571744"/>
            <a:ext cx="3429024" cy="257176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742952" y="3000372"/>
          <a:ext cx="857256" cy="392114"/>
        </p:xfrm>
        <a:graphic>
          <a:graphicData uri="http://schemas.openxmlformats.org/presentationml/2006/ole">
            <p:oleObj spid="_x0000_s53250"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815182" y="6215082"/>
          <a:ext cx="1143008" cy="428604"/>
        </p:xfrm>
        <a:graphic>
          <a:graphicData uri="http://schemas.openxmlformats.org/presentationml/2006/ole">
            <p:oleObj spid="_x0000_s53251"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528770" y="4390322"/>
          <a:ext cx="396000" cy="396000"/>
        </p:xfrm>
        <a:graphic>
          <a:graphicData uri="http://schemas.openxmlformats.org/presentationml/2006/ole">
            <p:oleObj spid="_x0000_s53252" name="Equation" r:id="rId5" imgW="139680" imgH="164880" progId="Equation.3">
              <p:embed/>
            </p:oleObj>
          </a:graphicData>
        </a:graphic>
      </p:graphicFrame>
      <p:graphicFrame>
        <p:nvGraphicFramePr>
          <p:cNvPr id="1032" name="Object 8"/>
          <p:cNvGraphicFramePr>
            <a:graphicFrameLocks noChangeAspect="1"/>
          </p:cNvGraphicFramePr>
          <p:nvPr/>
        </p:nvGraphicFramePr>
        <p:xfrm>
          <a:off x="4036492" y="6182568"/>
          <a:ext cx="396000" cy="396000"/>
        </p:xfrm>
        <a:graphic>
          <a:graphicData uri="http://schemas.openxmlformats.org/presentationml/2006/ole">
            <p:oleObj spid="_x0000_s53254" name="Equation" r:id="rId6" imgW="152280" imgH="203040" progId="Equation.3">
              <p:embed/>
            </p:oleObj>
          </a:graphicData>
        </a:graphic>
      </p:graphicFrame>
      <p:graphicFrame>
        <p:nvGraphicFramePr>
          <p:cNvPr id="1033" name="Object 9"/>
          <p:cNvGraphicFramePr>
            <a:graphicFrameLocks noChangeAspect="1"/>
          </p:cNvGraphicFramePr>
          <p:nvPr/>
        </p:nvGraphicFramePr>
        <p:xfrm>
          <a:off x="4171976" y="4676074"/>
          <a:ext cx="396000" cy="396000"/>
        </p:xfrm>
        <a:graphic>
          <a:graphicData uri="http://schemas.openxmlformats.org/presentationml/2006/ole">
            <p:oleObj spid="_x0000_s53255" name="Equation" r:id="rId7" imgW="139680" imgH="164880" progId="Equation.3">
              <p:embed/>
            </p:oleObj>
          </a:graphicData>
        </a:graphic>
      </p:graphicFrame>
      <p:graphicFrame>
        <p:nvGraphicFramePr>
          <p:cNvPr id="1035" name="Object 11"/>
          <p:cNvGraphicFramePr>
            <a:graphicFrameLocks noChangeAspect="1"/>
          </p:cNvGraphicFramePr>
          <p:nvPr/>
        </p:nvGraphicFramePr>
        <p:xfrm>
          <a:off x="6315116" y="2857496"/>
          <a:ext cx="396000" cy="396000"/>
        </p:xfrm>
        <a:graphic>
          <a:graphicData uri="http://schemas.openxmlformats.org/presentationml/2006/ole">
            <p:oleObj spid="_x0000_s53257" name="Equation" r:id="rId8" imgW="126720" imgH="177480" progId="Equation.3">
              <p:embed/>
            </p:oleObj>
          </a:graphicData>
        </a:graphic>
      </p:graphicFrame>
      <p:graphicFrame>
        <p:nvGraphicFramePr>
          <p:cNvPr id="1036" name="Object 12"/>
          <p:cNvGraphicFramePr>
            <a:graphicFrameLocks noChangeAspect="1"/>
          </p:cNvGraphicFramePr>
          <p:nvPr/>
        </p:nvGraphicFramePr>
        <p:xfrm>
          <a:off x="2886092" y="5500702"/>
          <a:ext cx="396000" cy="396000"/>
        </p:xfrm>
        <a:graphic>
          <a:graphicData uri="http://schemas.openxmlformats.org/presentationml/2006/ole">
            <p:oleObj spid="_x0000_s53258" name="Equation" r:id="rId9" imgW="126720" imgH="177480" progId="Equation.3">
              <p:embed/>
            </p:oleObj>
          </a:graphicData>
        </a:graphic>
      </p:graphicFrame>
      <p:graphicFrame>
        <p:nvGraphicFramePr>
          <p:cNvPr id="1037" name="Object 13"/>
          <p:cNvGraphicFramePr>
            <a:graphicFrameLocks noChangeAspect="1"/>
          </p:cNvGraphicFramePr>
          <p:nvPr/>
        </p:nvGraphicFramePr>
        <p:xfrm>
          <a:off x="2100274" y="4929198"/>
          <a:ext cx="396000" cy="396000"/>
        </p:xfrm>
        <a:graphic>
          <a:graphicData uri="http://schemas.openxmlformats.org/presentationml/2006/ole">
            <p:oleObj spid="_x0000_s53259" name="Equation" r:id="rId10" imgW="152280" imgH="215640" progId="Equation.3">
              <p:embed/>
            </p:oleObj>
          </a:graphicData>
        </a:graphic>
      </p:graphicFrame>
      <p:graphicFrame>
        <p:nvGraphicFramePr>
          <p:cNvPr id="1038" name="Object 14"/>
          <p:cNvGraphicFramePr>
            <a:graphicFrameLocks noChangeAspect="1"/>
          </p:cNvGraphicFramePr>
          <p:nvPr/>
        </p:nvGraphicFramePr>
        <p:xfrm>
          <a:off x="3814786" y="3467924"/>
          <a:ext cx="396000" cy="396000"/>
        </p:xfrm>
        <a:graphic>
          <a:graphicData uri="http://schemas.openxmlformats.org/presentationml/2006/ole">
            <p:oleObj spid="_x0000_s53260" name="Equation" r:id="rId11" imgW="177480" imgH="215640" progId="Equation.3">
              <p:embed/>
            </p:oleObj>
          </a:graphicData>
        </a:graphic>
      </p:graphicFrame>
      <p:graphicFrame>
        <p:nvGraphicFramePr>
          <p:cNvPr id="1040" name="Object 16"/>
          <p:cNvGraphicFramePr>
            <a:graphicFrameLocks noChangeAspect="1"/>
          </p:cNvGraphicFramePr>
          <p:nvPr/>
        </p:nvGraphicFramePr>
        <p:xfrm>
          <a:off x="1671646" y="6104834"/>
          <a:ext cx="396000" cy="396000"/>
        </p:xfrm>
        <a:graphic>
          <a:graphicData uri="http://schemas.openxmlformats.org/presentationml/2006/ole">
            <p:oleObj spid="_x0000_s53262" name="Equation" r:id="rId12" imgW="152280" imgH="177480" progId="Equation.3">
              <p:embed/>
            </p:oleObj>
          </a:graphicData>
        </a:graphic>
      </p:graphicFrame>
      <p:graphicFrame>
        <p:nvGraphicFramePr>
          <p:cNvPr id="1041" name="Object 17"/>
          <p:cNvGraphicFramePr>
            <a:graphicFrameLocks noChangeAspect="1"/>
          </p:cNvGraphicFramePr>
          <p:nvPr/>
        </p:nvGraphicFramePr>
        <p:xfrm>
          <a:off x="5957926" y="2285992"/>
          <a:ext cx="395288" cy="395288"/>
        </p:xfrm>
        <a:graphic>
          <a:graphicData uri="http://schemas.openxmlformats.org/presentationml/2006/ole">
            <p:oleObj spid="_x0000_s53263" name="Equation" r:id="rId13" imgW="152280" imgH="215640" progId="Equation.3">
              <p:embed/>
            </p:oleObj>
          </a:graphicData>
        </a:graphic>
      </p:graphicFrame>
      <p:cxnSp>
        <p:nvCxnSpPr>
          <p:cNvPr id="43" name="Straight Connector 42"/>
          <p:cNvCxnSpPr/>
          <p:nvPr/>
        </p:nvCxnSpPr>
        <p:spPr>
          <a:xfrm>
            <a:off x="1885960" y="3873394"/>
            <a:ext cx="230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5743612" y="3714752"/>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315116" y="3929066"/>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743480" y="2500306"/>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243414" y="1500174"/>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sp>
        <p:nvSpPr>
          <p:cNvPr id="35" name="Right Brace 34"/>
          <p:cNvSpPr/>
          <p:nvPr/>
        </p:nvSpPr>
        <p:spPr>
          <a:xfrm flipV="1">
            <a:off x="4243414" y="3929066"/>
            <a:ext cx="285752" cy="785818"/>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5314984" y="5000636"/>
            <a:ext cx="1214446"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4457728" y="4500570"/>
            <a:ext cx="785818"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85960" y="4786322"/>
            <a:ext cx="2268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87192" y="3714752"/>
          <a:ext cx="431800" cy="517525"/>
        </p:xfrm>
        <a:graphic>
          <a:graphicData uri="http://schemas.openxmlformats.org/presentationml/2006/ole">
            <p:oleObj spid="_x0000_s53265" name="Equation" r:id="rId14" imgW="152280" imgH="215640" progId="Equation.3">
              <p:embed/>
            </p:oleObj>
          </a:graphicData>
        </a:graphic>
      </p:graphicFrame>
      <p:cxnSp>
        <p:nvCxnSpPr>
          <p:cNvPr id="70" name="Straight Arrow Connector 69"/>
          <p:cNvCxnSpPr/>
          <p:nvPr/>
        </p:nvCxnSpPr>
        <p:spPr>
          <a:xfrm rot="5400000" flipH="1" flipV="1">
            <a:off x="1849068" y="4319214"/>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3743348" y="2143116"/>
          <a:ext cx="395288" cy="395287"/>
        </p:xfrm>
        <a:graphic>
          <a:graphicData uri="http://schemas.openxmlformats.org/presentationml/2006/ole">
            <p:oleObj spid="_x0000_s53267" name="Equation" r:id="rId15" imgW="164880" imgH="164880" progId="Equation.3">
              <p:embed/>
            </p:oleObj>
          </a:graphicData>
        </a:graphic>
      </p:graphicFrame>
      <p:sp>
        <p:nvSpPr>
          <p:cNvPr id="45" name="Rectangle 44"/>
          <p:cNvSpPr/>
          <p:nvPr/>
        </p:nvSpPr>
        <p:spPr>
          <a:xfrm>
            <a:off x="142844" y="3929066"/>
            <a:ext cx="1314488"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1219"/>
                                        </p:tgtEl>
                                        <p:attrNameLst>
                                          <p:attrName>style.visibility</p:attrName>
                                        </p:attrNameLst>
                                      </p:cBhvr>
                                      <p:to>
                                        <p:strVal val="visible"/>
                                      </p:to>
                                    </p:set>
                                    <p:animEffect transition="in" filter="strips(downRight)">
                                      <p:cBhvr>
                                        <p:cTn id="49" dur="500"/>
                                        <p:tgtEl>
                                          <p:spTgt spid="5121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strips(downRight)">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035"/>
                                        </p:tgtEl>
                                        <p:attrNameLst>
                                          <p:attrName>style.visibility</p:attrName>
                                        </p:attrNameLst>
                                      </p:cBhvr>
                                      <p:to>
                                        <p:strVal val="visible"/>
                                      </p:to>
                                    </p:set>
                                    <p:animEffect transition="in" filter="strips(downRight)">
                                      <p:cBhvr>
                                        <p:cTn id="59" dur="500"/>
                                        <p:tgtEl>
                                          <p:spTgt spid="1035"/>
                                        </p:tgtEl>
                                      </p:cBhvr>
                                    </p:animEffect>
                                  </p:childTnLst>
                                </p:cTn>
                              </p:par>
                              <p:par>
                                <p:cTn id="60" presetID="18" presetClass="entr" presetSubtype="6" fill="hold" nodeType="withEffect">
                                  <p:stCondLst>
                                    <p:cond delay="0"/>
                                  </p:stCondLst>
                                  <p:childTnLst>
                                    <p:set>
                                      <p:cBhvr>
                                        <p:cTn id="61" dur="1" fill="hold">
                                          <p:stCondLst>
                                            <p:cond delay="0"/>
                                          </p:stCondLst>
                                        </p:cTn>
                                        <p:tgtEl>
                                          <p:spTgt spid="1036"/>
                                        </p:tgtEl>
                                        <p:attrNameLst>
                                          <p:attrName>style.visibility</p:attrName>
                                        </p:attrNameLst>
                                      </p:cBhvr>
                                      <p:to>
                                        <p:strVal val="visible"/>
                                      </p:to>
                                    </p:set>
                                    <p:animEffect transition="in" filter="strips(downRight)">
                                      <p:cBhvr>
                                        <p:cTn id="62" dur="500"/>
                                        <p:tgtEl>
                                          <p:spTgt spid="1036"/>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strips(downRight)">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strips(downRight)">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033"/>
                                        </p:tgtEl>
                                        <p:attrNameLst>
                                          <p:attrName>style.visibility</p:attrName>
                                        </p:attrNameLst>
                                      </p:cBhvr>
                                      <p:to>
                                        <p:strVal val="visible"/>
                                      </p:to>
                                    </p:set>
                                    <p:animEffect transition="in" filter="strips(downRight)">
                                      <p:cBhvr>
                                        <p:cTn id="77" dur="500"/>
                                        <p:tgtEl>
                                          <p:spTgt spid="1033"/>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strips(downLeft)">
                                      <p:cBhvr>
                                        <p:cTn id="82" dur="5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1029"/>
                                        </p:tgtEl>
                                        <p:attrNameLst>
                                          <p:attrName>style.visibility</p:attrName>
                                        </p:attrNameLst>
                                      </p:cBhvr>
                                      <p:to>
                                        <p:strVal val="visible"/>
                                      </p:to>
                                    </p:set>
                                    <p:animEffect transition="in" filter="strips(downRight)">
                                      <p:cBhvr>
                                        <p:cTn id="87" dur="500"/>
                                        <p:tgtEl>
                                          <p:spTgt spid="102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032"/>
                                        </p:tgtEl>
                                        <p:attrNameLst>
                                          <p:attrName>style.visibility</p:attrName>
                                        </p:attrNameLst>
                                      </p:cBhvr>
                                      <p:to>
                                        <p:strVal val="visible"/>
                                      </p:to>
                                    </p:set>
                                    <p:animEffect transition="in" filter="strips(downRight)">
                                      <p:cBhvr>
                                        <p:cTn id="92" dur="500"/>
                                        <p:tgtEl>
                                          <p:spTgt spid="1032"/>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strips(downRight)">
                                      <p:cBhvr>
                                        <p:cTn id="97" dur="500"/>
                                        <p:tgtEl>
                                          <p:spTgt spid="16"/>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7"/>
                                        </p:tgtEl>
                                        <p:attrNameLst>
                                          <p:attrName>style.visibility</p:attrName>
                                        </p:attrNameLst>
                                      </p:cBhvr>
                                      <p:to>
                                        <p:strVal val="visible"/>
                                      </p:to>
                                    </p:set>
                                    <p:animEffect transition="in" filter="strips(downRight)">
                                      <p:cBhvr>
                                        <p:cTn id="102" dur="500"/>
                                        <p:tgtEl>
                                          <p:spTgt spid="1037"/>
                                        </p:tgtEl>
                                      </p:cBhvr>
                                    </p:animEffect>
                                  </p:childTnLst>
                                </p:cTn>
                              </p:par>
                              <p:par>
                                <p:cTn id="103" presetID="18" presetClass="entr" presetSubtype="6" fill="hold" nodeType="withEffect">
                                  <p:stCondLst>
                                    <p:cond delay="0"/>
                                  </p:stCondLst>
                                  <p:childTnLst>
                                    <p:set>
                                      <p:cBhvr>
                                        <p:cTn id="104" dur="1" fill="hold">
                                          <p:stCondLst>
                                            <p:cond delay="0"/>
                                          </p:stCondLst>
                                        </p:cTn>
                                        <p:tgtEl>
                                          <p:spTgt spid="1041"/>
                                        </p:tgtEl>
                                        <p:attrNameLst>
                                          <p:attrName>style.visibility</p:attrName>
                                        </p:attrNameLst>
                                      </p:cBhvr>
                                      <p:to>
                                        <p:strVal val="visible"/>
                                      </p:to>
                                    </p:set>
                                    <p:animEffect transition="in" filter="strips(downRight)">
                                      <p:cBhvr>
                                        <p:cTn id="105" dur="500"/>
                                        <p:tgtEl>
                                          <p:spTgt spid="1041"/>
                                        </p:tgtEl>
                                      </p:cBhvr>
                                    </p:animEffect>
                                  </p:childTnLst>
                                </p:cTn>
                              </p:par>
                            </p:childTnLst>
                          </p:cTn>
                        </p:par>
                      </p:childTnLst>
                    </p:cTn>
                  </p:par>
                  <p:par>
                    <p:cTn id="106" fill="hold">
                      <p:stCondLst>
                        <p:cond delay="indefinite"/>
                      </p:stCondLst>
                      <p:childTnLst>
                        <p:par>
                          <p:cTn id="107" fill="hold">
                            <p:stCondLst>
                              <p:cond delay="0"/>
                            </p:stCondLst>
                            <p:childTnLst>
                              <p:par>
                                <p:cTn id="108" presetID="18" presetClass="entr" presetSubtype="3" fill="hold" nodeType="clickEffect">
                                  <p:stCondLst>
                                    <p:cond delay="0"/>
                                  </p:stCondLst>
                                  <p:childTnLst>
                                    <p:set>
                                      <p:cBhvr>
                                        <p:cTn id="109" dur="1" fill="hold">
                                          <p:stCondLst>
                                            <p:cond delay="0"/>
                                          </p:stCondLst>
                                        </p:cTn>
                                        <p:tgtEl>
                                          <p:spTgt spid="29"/>
                                        </p:tgtEl>
                                        <p:attrNameLst>
                                          <p:attrName>style.visibility</p:attrName>
                                        </p:attrNameLst>
                                      </p:cBhvr>
                                      <p:to>
                                        <p:strVal val="visible"/>
                                      </p:to>
                                    </p:set>
                                    <p:animEffect transition="in" filter="strips(upRight)">
                                      <p:cBhvr>
                                        <p:cTn id="110" dur="500"/>
                                        <p:tgtEl>
                                          <p:spTgt spid="29"/>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6" fill="hold" grpId="0" nodeType="click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strips(downRight)">
                                      <p:cBhvr>
                                        <p:cTn id="115" dur="500"/>
                                        <p:tgtEl>
                                          <p:spTgt spid="30"/>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6" fill="hold" nodeType="clickEffect">
                                  <p:stCondLst>
                                    <p:cond delay="0"/>
                                  </p:stCondLst>
                                  <p:childTnLst>
                                    <p:set>
                                      <p:cBhvr>
                                        <p:cTn id="119" dur="1" fill="hold">
                                          <p:stCondLst>
                                            <p:cond delay="0"/>
                                          </p:stCondLst>
                                        </p:cTn>
                                        <p:tgtEl>
                                          <p:spTgt spid="1038"/>
                                        </p:tgtEl>
                                        <p:attrNameLst>
                                          <p:attrName>style.visibility</p:attrName>
                                        </p:attrNameLst>
                                      </p:cBhvr>
                                      <p:to>
                                        <p:strVal val="visible"/>
                                      </p:to>
                                    </p:set>
                                    <p:animEffect transition="in" filter="strips(downRight)">
                                      <p:cBhvr>
                                        <p:cTn id="120" dur="500"/>
                                        <p:tgtEl>
                                          <p:spTgt spid="1038"/>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12" fill="hold" nodeType="clickEffect">
                                  <p:stCondLst>
                                    <p:cond delay="0"/>
                                  </p:stCondLst>
                                  <p:childTnLst>
                                    <p:set>
                                      <p:cBhvr>
                                        <p:cTn id="124" dur="1" fill="hold">
                                          <p:stCondLst>
                                            <p:cond delay="0"/>
                                          </p:stCondLst>
                                        </p:cTn>
                                        <p:tgtEl>
                                          <p:spTgt spid="43"/>
                                        </p:tgtEl>
                                        <p:attrNameLst>
                                          <p:attrName>style.visibility</p:attrName>
                                        </p:attrNameLst>
                                      </p:cBhvr>
                                      <p:to>
                                        <p:strVal val="visible"/>
                                      </p:to>
                                    </p:set>
                                    <p:animEffect transition="in" filter="strips(downLeft)">
                                      <p:cBhvr>
                                        <p:cTn id="125" dur="500"/>
                                        <p:tgtEl>
                                          <p:spTgt spid="43"/>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51217"/>
                                        </p:tgtEl>
                                        <p:attrNameLst>
                                          <p:attrName>style.visibility</p:attrName>
                                        </p:attrNameLst>
                                      </p:cBhvr>
                                      <p:to>
                                        <p:strVal val="visible"/>
                                      </p:to>
                                    </p:set>
                                    <p:animEffect transition="in" filter="strips(downRight)">
                                      <p:cBhvr>
                                        <p:cTn id="130" dur="500"/>
                                        <p:tgtEl>
                                          <p:spTgt spid="51217"/>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70"/>
                                        </p:tgtEl>
                                        <p:attrNameLst>
                                          <p:attrName>style.visibility</p:attrName>
                                        </p:attrNameLst>
                                      </p:cBhvr>
                                      <p:to>
                                        <p:strVal val="visible"/>
                                      </p:to>
                                    </p:set>
                                    <p:animEffect transition="in" filter="strips(downLeft)">
                                      <p:cBhvr>
                                        <p:cTn id="135" dur="500"/>
                                        <p:tgtEl>
                                          <p:spTgt spid="70"/>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12" fill="hold" grpId="0" nodeType="clickEffect">
                                  <p:stCondLst>
                                    <p:cond delay="0"/>
                                  </p:stCondLst>
                                  <p:childTnLst>
                                    <p:set>
                                      <p:cBhvr>
                                        <p:cTn id="139" dur="1" fill="hold">
                                          <p:stCondLst>
                                            <p:cond delay="0"/>
                                          </p:stCondLst>
                                        </p:cTn>
                                        <p:tgtEl>
                                          <p:spTgt spid="35"/>
                                        </p:tgtEl>
                                        <p:attrNameLst>
                                          <p:attrName>style.visibility</p:attrName>
                                        </p:attrNameLst>
                                      </p:cBhvr>
                                      <p:to>
                                        <p:strVal val="visible"/>
                                      </p:to>
                                    </p:set>
                                    <p:animEffect transition="in" filter="strips(downLeft)">
                                      <p:cBhvr>
                                        <p:cTn id="140" dur="500"/>
                                        <p:tgtEl>
                                          <p:spTgt spid="35"/>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6" fill="hold" nodeType="click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strips(downRight)">
                                      <p:cBhvr>
                                        <p:cTn id="145" dur="500"/>
                                        <p:tgtEl>
                                          <p:spTgt spid="3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6" fill="hold" grpId="0" nodeType="clickEffect">
                                  <p:stCondLst>
                                    <p:cond delay="0"/>
                                  </p:stCondLst>
                                  <p:childTnLst>
                                    <p:set>
                                      <p:cBhvr>
                                        <p:cTn id="149" dur="1" fill="hold">
                                          <p:stCondLst>
                                            <p:cond delay="0"/>
                                          </p:stCondLst>
                                        </p:cTn>
                                        <p:tgtEl>
                                          <p:spTgt spid="36"/>
                                        </p:tgtEl>
                                        <p:attrNameLst>
                                          <p:attrName>style.visibility</p:attrName>
                                        </p:attrNameLst>
                                      </p:cBhvr>
                                      <p:to>
                                        <p:strVal val="visible"/>
                                      </p:to>
                                    </p:set>
                                    <p:animEffect transition="in" filter="strips(downRight)">
                                      <p:cBhvr>
                                        <p:cTn id="150" dur="500"/>
                                        <p:tgtEl>
                                          <p:spTgt spid="36"/>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6" fill="hold" grpId="0" nodeType="clickEffect">
                                  <p:stCondLst>
                                    <p:cond delay="0"/>
                                  </p:stCondLst>
                                  <p:childTnLst>
                                    <p:set>
                                      <p:cBhvr>
                                        <p:cTn id="154" dur="1" fill="hold">
                                          <p:stCondLst>
                                            <p:cond delay="0"/>
                                          </p:stCondLst>
                                        </p:cTn>
                                        <p:tgtEl>
                                          <p:spTgt spid="49"/>
                                        </p:tgtEl>
                                        <p:attrNameLst>
                                          <p:attrName>style.visibility</p:attrName>
                                        </p:attrNameLst>
                                      </p:cBhvr>
                                      <p:to>
                                        <p:strVal val="visible"/>
                                      </p:to>
                                    </p:set>
                                    <p:animEffect transition="in" filter="strips(downRight)">
                                      <p:cBhvr>
                                        <p:cTn id="155" dur="500"/>
                                        <p:tgtEl>
                                          <p:spTgt spid="49"/>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6" fill="hold" grpId="0" nodeType="clickEffect">
                                  <p:stCondLst>
                                    <p:cond delay="0"/>
                                  </p:stCondLst>
                                  <p:childTnLst>
                                    <p:set>
                                      <p:cBhvr>
                                        <p:cTn id="159" dur="1" fill="hold">
                                          <p:stCondLst>
                                            <p:cond delay="0"/>
                                          </p:stCondLst>
                                        </p:cTn>
                                        <p:tgtEl>
                                          <p:spTgt spid="45"/>
                                        </p:tgtEl>
                                        <p:attrNameLst>
                                          <p:attrName>style.visibility</p:attrName>
                                        </p:attrNameLst>
                                      </p:cBhvr>
                                      <p:to>
                                        <p:strVal val="visible"/>
                                      </p:to>
                                    </p:set>
                                    <p:animEffect transition="in" filter="strips(downRight)">
                                      <p:cBhvr>
                                        <p:cTn id="1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35" grpId="0" animBg="1"/>
      <p:bldP spid="36" grpId="0" animBg="1"/>
      <p:bldP spid="4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1. Elasticity of Supply</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Given the </a:t>
            </a:r>
            <a:r>
              <a:rPr lang="en-IN" u="sng" dirty="0" smtClean="0"/>
              <a:t>elasticity of demand</a:t>
            </a:r>
            <a:r>
              <a:rPr lang="en-IN" dirty="0" smtClean="0"/>
              <a:t>, the </a:t>
            </a:r>
            <a:r>
              <a:rPr lang="en-IN" b="1" dirty="0" smtClean="0"/>
              <a:t>greater</a:t>
            </a:r>
            <a:r>
              <a:rPr lang="en-IN" dirty="0" smtClean="0"/>
              <a:t> the </a:t>
            </a:r>
            <a:r>
              <a:rPr lang="en-IN" b="1" dirty="0" smtClean="0"/>
              <a:t>elasticity of supply</a:t>
            </a:r>
            <a:r>
              <a:rPr lang="en-IN" dirty="0" smtClean="0"/>
              <a:t>, </a:t>
            </a:r>
            <a:r>
              <a:rPr lang="en-IN" b="1" dirty="0" smtClean="0"/>
              <a:t>greater </a:t>
            </a:r>
            <a:r>
              <a:rPr lang="en-IN" dirty="0" smtClean="0"/>
              <a:t>will be the </a:t>
            </a:r>
            <a:r>
              <a:rPr lang="en-IN" i="1" dirty="0" smtClean="0"/>
              <a:t>burden on the buyer.</a:t>
            </a:r>
          </a:p>
          <a:p>
            <a:pPr marL="0" indent="0" algn="just">
              <a:spcBef>
                <a:spcPts val="0"/>
              </a:spcBef>
              <a:buNone/>
            </a:pPr>
            <a:r>
              <a:rPr lang="en-IN" dirty="0" smtClean="0"/>
              <a:t>Case 1: Perfectly Elastic Supply </a:t>
            </a:r>
          </a:p>
          <a:p>
            <a:pPr marL="0" indent="0" algn="just">
              <a:spcBef>
                <a:spcPts val="0"/>
              </a:spcBef>
              <a:buNone/>
            </a:pPr>
            <a:r>
              <a:rPr lang="en-IN" dirty="0" smtClean="0"/>
              <a:t>Case 2: Relatively More Elastic Supply</a:t>
            </a:r>
          </a:p>
          <a:p>
            <a:pPr marL="0" indent="0" algn="just">
              <a:spcBef>
                <a:spcPts val="0"/>
              </a:spcBef>
              <a:buNone/>
            </a:pPr>
            <a:r>
              <a:rPr lang="en-IN" dirty="0" smtClean="0"/>
              <a:t>Case 3: Relatively Less Elastic Supply </a:t>
            </a:r>
          </a:p>
          <a:p>
            <a:pPr marL="0" indent="0" algn="just">
              <a:spcBef>
                <a:spcPts val="0"/>
              </a:spcBef>
              <a:buNone/>
            </a:pPr>
            <a:r>
              <a:rPr lang="en-IN" dirty="0" smtClean="0"/>
              <a:t>Case 4: Perfectly Inelastic Supply</a:t>
            </a:r>
          </a:p>
          <a:p>
            <a:pPr marL="0" indent="0" algn="just">
              <a:spcBef>
                <a:spcPts val="0"/>
              </a:spcBef>
              <a:buNone/>
            </a:pPr>
            <a:endParaRPr lang="en-IN"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39784"/>
          </a:xfrm>
        </p:spPr>
        <p:txBody>
          <a:bodyPr>
            <a:normAutofit/>
          </a:bodyPr>
          <a:lstStyle/>
          <a:p>
            <a:r>
              <a:rPr lang="en-IN" sz="3600" b="1" dirty="0" smtClean="0"/>
              <a:t> </a:t>
            </a:r>
            <a:r>
              <a:rPr lang="en-IN" sz="3600" b="1" dirty="0" smtClean="0">
                <a:hlinkClick r:id="" action="ppaction://noaction"/>
              </a:rPr>
              <a:t>SOURCES OF PUBLIC REVENUE</a:t>
            </a:r>
            <a:endParaRPr lang="en-IN" sz="4200" dirty="0"/>
          </a:p>
        </p:txBody>
      </p:sp>
      <p:sp>
        <p:nvSpPr>
          <p:cNvPr id="3" name="Content Placeholder 2"/>
          <p:cNvSpPr>
            <a:spLocks noGrp="1"/>
          </p:cNvSpPr>
          <p:nvPr>
            <p:ph idx="1"/>
          </p:nvPr>
        </p:nvSpPr>
        <p:spPr>
          <a:xfrm>
            <a:off x="357158" y="1142984"/>
            <a:ext cx="8329642" cy="5429288"/>
          </a:xfrm>
        </p:spPr>
        <p:txBody>
          <a:bodyPr>
            <a:normAutofit/>
          </a:bodyPr>
          <a:lstStyle/>
          <a:p>
            <a:pPr marL="0" indent="0">
              <a:buNone/>
            </a:pPr>
            <a:r>
              <a:rPr lang="en-IN" dirty="0" smtClean="0"/>
              <a:t>The source of public revenue are broadly divided into tax and non-tax revenue.</a:t>
            </a:r>
          </a:p>
          <a:p>
            <a:pPr marL="514350" indent="-514350">
              <a:buAutoNum type="alphaUcPeriod"/>
            </a:pPr>
            <a:r>
              <a:rPr lang="en-IN" b="1" dirty="0" smtClean="0"/>
              <a:t>Tax Revenue:</a:t>
            </a:r>
          </a:p>
          <a:p>
            <a:pPr marL="514350" indent="-514350" algn="just">
              <a:buNone/>
            </a:pPr>
            <a:r>
              <a:rPr lang="en-IN" dirty="0" smtClean="0"/>
              <a:t>	</a:t>
            </a:r>
            <a:r>
              <a:rPr lang="en-IN" b="1" i="1" dirty="0" smtClean="0"/>
              <a:t>A tax is a compulsory payment imposed by govts on persons or companies to meet the expenditures incurred to provide benefits to the people of the country.</a:t>
            </a:r>
            <a:endParaRPr lang="en-IN" b="1" i="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1738620" y="4500570"/>
            <a:ext cx="2286016" cy="642942"/>
          </a:xfrm>
          <a:prstGeom prst="rect">
            <a:avLst/>
          </a:prstGeom>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1: Perfectly Elastic Supply </a:t>
            </a:r>
          </a:p>
        </p:txBody>
      </p:sp>
      <p:sp>
        <p:nvSpPr>
          <p:cNvPr id="3" name="Content Placeholder 2"/>
          <p:cNvSpPr>
            <a:spLocks noGrp="1"/>
          </p:cNvSpPr>
          <p:nvPr>
            <p:ph idx="1"/>
          </p:nvPr>
        </p:nvSpPr>
        <p:spPr>
          <a:xfrm>
            <a:off x="500034" y="642918"/>
            <a:ext cx="8329642" cy="5786478"/>
          </a:xfrm>
        </p:spPr>
        <p:txBody>
          <a:bodyPr>
            <a:normAutofit/>
          </a:bodyPr>
          <a:lstStyle/>
          <a:p>
            <a:pPr marL="0" indent="0" algn="just">
              <a:spcBef>
                <a:spcPts val="0"/>
              </a:spcBef>
              <a:buNone/>
            </a:pPr>
            <a:r>
              <a:rPr lang="en-IN" dirty="0" smtClean="0"/>
              <a:t>When the </a:t>
            </a:r>
            <a:r>
              <a:rPr lang="en-IN" b="1" dirty="0" smtClean="0"/>
              <a:t>supply is perfectly elastic </a:t>
            </a:r>
            <a:r>
              <a:rPr lang="en-IN" dirty="0" smtClean="0"/>
              <a:t>the </a:t>
            </a:r>
            <a:r>
              <a:rPr lang="en-IN" i="1" dirty="0" smtClean="0"/>
              <a:t>entire tax burden is on the buyer.</a:t>
            </a:r>
          </a:p>
          <a:p>
            <a:pPr marL="0" indent="0" algn="just">
              <a:spcBef>
                <a:spcPts val="0"/>
              </a:spcBef>
              <a:buNone/>
            </a:pPr>
            <a:endParaRPr lang="en-IN" i="1" dirty="0" smtClean="0"/>
          </a:p>
        </p:txBody>
      </p:sp>
      <p:cxnSp>
        <p:nvCxnSpPr>
          <p:cNvPr id="5" name="Straight Arrow Connector 4"/>
          <p:cNvCxnSpPr/>
          <p:nvPr/>
        </p:nvCxnSpPr>
        <p:spPr>
          <a:xfrm rot="5400000">
            <a:off x="-107189" y="4321975"/>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714480" y="6143644"/>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1714480" y="4500570"/>
            <a:ext cx="5786478"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2071670" y="2968840"/>
            <a:ext cx="3429024" cy="2746176"/>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3179753" y="5321313"/>
            <a:ext cx="1643074"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571472" y="3000372"/>
          <a:ext cx="857256" cy="392114"/>
        </p:xfrm>
        <a:graphic>
          <a:graphicData uri="http://schemas.openxmlformats.org/presentationml/2006/ole">
            <p:oleObj spid="_x0000_s54274" name="Equation" r:id="rId4" imgW="355320" imgH="177480" progId="Equation.3">
              <p:embed/>
            </p:oleObj>
          </a:graphicData>
        </a:graphic>
      </p:graphicFrame>
      <p:graphicFrame>
        <p:nvGraphicFramePr>
          <p:cNvPr id="1028" name="Object 4"/>
          <p:cNvGraphicFramePr>
            <a:graphicFrameLocks noChangeAspect="1"/>
          </p:cNvGraphicFramePr>
          <p:nvPr/>
        </p:nvGraphicFramePr>
        <p:xfrm>
          <a:off x="6643702" y="6215082"/>
          <a:ext cx="1143008" cy="428604"/>
        </p:xfrm>
        <a:graphic>
          <a:graphicData uri="http://schemas.openxmlformats.org/presentationml/2006/ole">
            <p:oleObj spid="_x0000_s54275" name="Equation" r:id="rId5" imgW="469800" imgH="203040" progId="Equation.3">
              <p:embed/>
            </p:oleObj>
          </a:graphicData>
        </a:graphic>
      </p:graphicFrame>
      <p:graphicFrame>
        <p:nvGraphicFramePr>
          <p:cNvPr id="1029" name="Object 5"/>
          <p:cNvGraphicFramePr>
            <a:graphicFrameLocks noChangeAspect="1"/>
          </p:cNvGraphicFramePr>
          <p:nvPr/>
        </p:nvGraphicFramePr>
        <p:xfrm>
          <a:off x="1357290" y="4286256"/>
          <a:ext cx="396000" cy="396000"/>
        </p:xfrm>
        <a:graphic>
          <a:graphicData uri="http://schemas.openxmlformats.org/presentationml/2006/ole">
            <p:oleObj spid="_x0000_s54276" name="Equation" r:id="rId6" imgW="139680" imgH="164880" progId="Equation.3">
              <p:embed/>
            </p:oleObj>
          </a:graphicData>
        </a:graphic>
      </p:graphicFrame>
      <p:graphicFrame>
        <p:nvGraphicFramePr>
          <p:cNvPr id="1031" name="Object 7"/>
          <p:cNvGraphicFramePr>
            <a:graphicFrameLocks noChangeAspect="1"/>
          </p:cNvGraphicFramePr>
          <p:nvPr/>
        </p:nvGraphicFramePr>
        <p:xfrm>
          <a:off x="1285852" y="4929198"/>
          <a:ext cx="396000" cy="396000"/>
        </p:xfrm>
        <a:graphic>
          <a:graphicData uri="http://schemas.openxmlformats.org/presentationml/2006/ole">
            <p:oleObj spid="_x0000_s54277" name="Equation" r:id="rId7" imgW="164880" imgH="177480" progId="Equation.3">
              <p:embed/>
            </p:oleObj>
          </a:graphicData>
        </a:graphic>
      </p:graphicFrame>
      <p:graphicFrame>
        <p:nvGraphicFramePr>
          <p:cNvPr id="1032" name="Object 8"/>
          <p:cNvGraphicFramePr>
            <a:graphicFrameLocks noChangeAspect="1"/>
          </p:cNvGraphicFramePr>
          <p:nvPr/>
        </p:nvGraphicFramePr>
        <p:xfrm>
          <a:off x="4643438" y="6176272"/>
          <a:ext cx="396000" cy="396000"/>
        </p:xfrm>
        <a:graphic>
          <a:graphicData uri="http://schemas.openxmlformats.org/presentationml/2006/ole">
            <p:oleObj spid="_x0000_s54278" name="Equation" r:id="rId8" imgW="152280" imgH="203040" progId="Equation.3">
              <p:embed/>
            </p:oleObj>
          </a:graphicData>
        </a:graphic>
      </p:graphicFrame>
      <p:graphicFrame>
        <p:nvGraphicFramePr>
          <p:cNvPr id="1033" name="Object 9"/>
          <p:cNvGraphicFramePr>
            <a:graphicFrameLocks noChangeAspect="1"/>
          </p:cNvGraphicFramePr>
          <p:nvPr/>
        </p:nvGraphicFramePr>
        <p:xfrm>
          <a:off x="4691718" y="4754790"/>
          <a:ext cx="396000" cy="396000"/>
        </p:xfrm>
        <a:graphic>
          <a:graphicData uri="http://schemas.openxmlformats.org/presentationml/2006/ole">
            <p:oleObj spid="_x0000_s54279" name="Equation" r:id="rId9" imgW="139680" imgH="164880" progId="Equation.3">
              <p:embed/>
            </p:oleObj>
          </a:graphicData>
        </a:graphic>
      </p:graphicFrame>
      <p:graphicFrame>
        <p:nvGraphicFramePr>
          <p:cNvPr id="1034" name="Object 10"/>
          <p:cNvGraphicFramePr>
            <a:graphicFrameLocks noChangeAspect="1"/>
          </p:cNvGraphicFramePr>
          <p:nvPr/>
        </p:nvGraphicFramePr>
        <p:xfrm>
          <a:off x="5715008" y="5786454"/>
          <a:ext cx="396000" cy="396000"/>
        </p:xfrm>
        <a:graphic>
          <a:graphicData uri="http://schemas.openxmlformats.org/presentationml/2006/ole">
            <p:oleObj spid="_x0000_s54280" name="Equation" r:id="rId10" imgW="164880" imgH="164880" progId="Equation.3">
              <p:embed/>
            </p:oleObj>
          </a:graphicData>
        </a:graphic>
      </p:graphicFrame>
      <p:graphicFrame>
        <p:nvGraphicFramePr>
          <p:cNvPr id="1035" name="Object 11"/>
          <p:cNvGraphicFramePr>
            <a:graphicFrameLocks noChangeAspect="1"/>
          </p:cNvGraphicFramePr>
          <p:nvPr/>
        </p:nvGraphicFramePr>
        <p:xfrm>
          <a:off x="7572396" y="4929198"/>
          <a:ext cx="396000" cy="396000"/>
        </p:xfrm>
        <a:graphic>
          <a:graphicData uri="http://schemas.openxmlformats.org/presentationml/2006/ole">
            <p:oleObj spid="_x0000_s54281" name="Equation" r:id="rId11" imgW="126720" imgH="177480" progId="Equation.3">
              <p:embed/>
            </p:oleObj>
          </a:graphicData>
        </a:graphic>
      </p:graphicFrame>
      <p:graphicFrame>
        <p:nvGraphicFramePr>
          <p:cNvPr id="1038" name="Object 14"/>
          <p:cNvGraphicFramePr>
            <a:graphicFrameLocks noChangeAspect="1"/>
          </p:cNvGraphicFramePr>
          <p:nvPr/>
        </p:nvGraphicFramePr>
        <p:xfrm>
          <a:off x="3945920" y="4104570"/>
          <a:ext cx="396000" cy="396000"/>
        </p:xfrm>
        <a:graphic>
          <a:graphicData uri="http://schemas.openxmlformats.org/presentationml/2006/ole">
            <p:oleObj spid="_x0000_s54284" name="Equation" r:id="rId12" imgW="177480" imgH="215640" progId="Equation.3">
              <p:embed/>
            </p:oleObj>
          </a:graphicData>
        </a:graphic>
      </p:graphicFrame>
      <p:graphicFrame>
        <p:nvGraphicFramePr>
          <p:cNvPr id="1039" name="Object 15"/>
          <p:cNvGraphicFramePr>
            <a:graphicFrameLocks noChangeAspect="1"/>
          </p:cNvGraphicFramePr>
          <p:nvPr/>
        </p:nvGraphicFramePr>
        <p:xfrm>
          <a:off x="3857620" y="6143644"/>
          <a:ext cx="396000" cy="396000"/>
        </p:xfrm>
        <a:graphic>
          <a:graphicData uri="http://schemas.openxmlformats.org/presentationml/2006/ole">
            <p:oleObj spid="_x0000_s54285" name="Equation" r:id="rId13" imgW="190440" imgH="215640" progId="Equation.3">
              <p:embed/>
            </p:oleObj>
          </a:graphicData>
        </a:graphic>
      </p:graphicFrame>
      <p:graphicFrame>
        <p:nvGraphicFramePr>
          <p:cNvPr id="1040" name="Object 16"/>
          <p:cNvGraphicFramePr>
            <a:graphicFrameLocks noChangeAspect="1"/>
          </p:cNvGraphicFramePr>
          <p:nvPr/>
        </p:nvGraphicFramePr>
        <p:xfrm>
          <a:off x="1500166" y="6104834"/>
          <a:ext cx="396000" cy="396000"/>
        </p:xfrm>
        <a:graphic>
          <a:graphicData uri="http://schemas.openxmlformats.org/presentationml/2006/ole">
            <p:oleObj spid="_x0000_s54286" name="Equation" r:id="rId14" imgW="152280" imgH="177480" progId="Equation.3">
              <p:embed/>
            </p:oleObj>
          </a:graphicData>
        </a:graphic>
      </p:graphicFrame>
      <p:graphicFrame>
        <p:nvGraphicFramePr>
          <p:cNvPr id="1041" name="Object 17"/>
          <p:cNvGraphicFramePr>
            <a:graphicFrameLocks noChangeAspect="1"/>
          </p:cNvGraphicFramePr>
          <p:nvPr/>
        </p:nvGraphicFramePr>
        <p:xfrm>
          <a:off x="7572396" y="4286256"/>
          <a:ext cx="395288" cy="395288"/>
        </p:xfrm>
        <a:graphic>
          <a:graphicData uri="http://schemas.openxmlformats.org/presentationml/2006/ole">
            <p:oleObj spid="_x0000_s54287" name="Equation" r:id="rId15" imgW="152280" imgH="215640" progId="Equation.3">
              <p:embed/>
            </p:oleObj>
          </a:graphicData>
        </a:graphic>
      </p:graphicFrame>
      <p:cxnSp>
        <p:nvCxnSpPr>
          <p:cNvPr id="27" name="Elbow Connector 26"/>
          <p:cNvCxnSpPr/>
          <p:nvPr/>
        </p:nvCxnSpPr>
        <p:spPr>
          <a:xfrm>
            <a:off x="4214810" y="5000636"/>
            <a:ext cx="571504" cy="428628"/>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7215206" y="5500702"/>
            <a:ext cx="1857388"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6715140" y="5214950"/>
            <a:ext cx="357190" cy="357190"/>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5786446" y="3214686"/>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3714744" y="5214950"/>
          <a:ext cx="334963" cy="366712"/>
        </p:xfrm>
        <a:graphic>
          <a:graphicData uri="http://schemas.openxmlformats.org/presentationml/2006/ole">
            <p:oleObj spid="_x0000_s54288" name="Equation" r:id="rId16" imgW="139680" imgH="164880" progId="Equation.3">
              <p:embed/>
            </p:oleObj>
          </a:graphicData>
        </a:graphic>
      </p:graphicFrame>
      <p:sp>
        <p:nvSpPr>
          <p:cNvPr id="35" name="Right Brace 34"/>
          <p:cNvSpPr/>
          <p:nvPr/>
        </p:nvSpPr>
        <p:spPr>
          <a:xfrm>
            <a:off x="4071934" y="4643446"/>
            <a:ext cx="214314" cy="500066"/>
          </a:xfrm>
          <a:prstGeom prst="rightBrace">
            <a:avLst/>
          </a:prstGeom>
          <a:ln w="254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4786314" y="5286388"/>
            <a:ext cx="1285884"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rot="5400000" flipH="1" flipV="1">
            <a:off x="5464975" y="4091895"/>
            <a:ext cx="428628" cy="357190"/>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071934" y="5929330"/>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4286248" y="4572008"/>
            <a:ext cx="428628" cy="285752"/>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714480" y="5143512"/>
            <a:ext cx="5786478"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rot="5400000">
            <a:off x="4257380" y="5646718"/>
            <a:ext cx="1008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4289" name="Object 17"/>
          <p:cNvGraphicFramePr>
            <a:graphicFrameLocks noChangeAspect="1"/>
          </p:cNvGraphicFramePr>
          <p:nvPr/>
        </p:nvGraphicFramePr>
        <p:xfrm>
          <a:off x="1857356" y="2500306"/>
          <a:ext cx="395288" cy="395287"/>
        </p:xfrm>
        <a:graphic>
          <a:graphicData uri="http://schemas.openxmlformats.org/presentationml/2006/ole">
            <p:oleObj spid="_x0000_s54289" name="Equation" r:id="rId17" imgW="164880" imgH="164880" progId="Equation.3">
              <p:embed/>
            </p:oleObj>
          </a:graphicData>
        </a:graphic>
      </p:graphicFrame>
      <p:cxnSp>
        <p:nvCxnSpPr>
          <p:cNvPr id="59" name="Straight Arrow Connector 58"/>
          <p:cNvCxnSpPr/>
          <p:nvPr/>
        </p:nvCxnSpPr>
        <p:spPr>
          <a:xfrm rot="5400000" flipH="1" flipV="1">
            <a:off x="1677588" y="4823214"/>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0" y="4429132"/>
            <a:ext cx="1357290" cy="714380"/>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strips(downRight)">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4289"/>
                                        </p:tgtEl>
                                        <p:attrNameLst>
                                          <p:attrName>style.visibility</p:attrName>
                                        </p:attrNameLst>
                                      </p:cBhvr>
                                      <p:to>
                                        <p:strVal val="visible"/>
                                      </p:to>
                                    </p:set>
                                    <p:animEffect transition="in" filter="strips(downRight)">
                                      <p:cBhvr>
                                        <p:cTn id="54" dur="500"/>
                                        <p:tgtEl>
                                          <p:spTgt spid="5428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strips(downRight)">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1031"/>
                                        </p:tgtEl>
                                        <p:attrNameLst>
                                          <p:attrName>style.visibility</p:attrName>
                                        </p:attrNameLst>
                                      </p:cBhvr>
                                      <p:to>
                                        <p:strVal val="visible"/>
                                      </p:to>
                                    </p:set>
                                    <p:animEffect transition="in" filter="strips(downRight)">
                                      <p:cBhvr>
                                        <p:cTn id="69" dur="500"/>
                                        <p:tgtEl>
                                          <p:spTgt spid="1031"/>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3" fill="hold" nodeType="click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strips(upRight)">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strips(downRight)">
                                      <p:cBhvr>
                                        <p:cTn id="79" dur="500"/>
                                        <p:tgtEl>
                                          <p:spTgt spid="28"/>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6" fill="hold" nodeType="clickEffect">
                                  <p:stCondLst>
                                    <p:cond delay="0"/>
                                  </p:stCondLst>
                                  <p:childTnLst>
                                    <p:set>
                                      <p:cBhvr>
                                        <p:cTn id="83" dur="1" fill="hold">
                                          <p:stCondLst>
                                            <p:cond delay="0"/>
                                          </p:stCondLst>
                                        </p:cTn>
                                        <p:tgtEl>
                                          <p:spTgt spid="1033"/>
                                        </p:tgtEl>
                                        <p:attrNameLst>
                                          <p:attrName>style.visibility</p:attrName>
                                        </p:attrNameLst>
                                      </p:cBhvr>
                                      <p:to>
                                        <p:strVal val="visible"/>
                                      </p:to>
                                    </p:set>
                                    <p:animEffect transition="in" filter="strips(downRight)">
                                      <p:cBhvr>
                                        <p:cTn id="84" dur="500"/>
                                        <p:tgtEl>
                                          <p:spTgt spid="1033"/>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12" fill="hold" nodeType="click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strips(downLeft)">
                                      <p:cBhvr>
                                        <p:cTn id="89" dur="500"/>
                                        <p:tgtEl>
                                          <p:spTgt spid="41"/>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6" fill="hold" nodeType="clickEffect">
                                  <p:stCondLst>
                                    <p:cond delay="0"/>
                                  </p:stCondLst>
                                  <p:childTnLst>
                                    <p:set>
                                      <p:cBhvr>
                                        <p:cTn id="93" dur="1" fill="hold">
                                          <p:stCondLst>
                                            <p:cond delay="0"/>
                                          </p:stCondLst>
                                        </p:cTn>
                                        <p:tgtEl>
                                          <p:spTgt spid="1032"/>
                                        </p:tgtEl>
                                        <p:attrNameLst>
                                          <p:attrName>style.visibility</p:attrName>
                                        </p:attrNameLst>
                                      </p:cBhvr>
                                      <p:to>
                                        <p:strVal val="visible"/>
                                      </p:to>
                                    </p:set>
                                    <p:animEffect transition="in" filter="strips(downRight)">
                                      <p:cBhvr>
                                        <p:cTn id="94" dur="500"/>
                                        <p:tgtEl>
                                          <p:spTgt spid="1032"/>
                                        </p:tgtEl>
                                      </p:cBhvr>
                                    </p:animEffect>
                                  </p:childTnLst>
                                </p:cTn>
                              </p:par>
                            </p:childTnLst>
                          </p:cTn>
                        </p:par>
                      </p:childTnLst>
                    </p:cTn>
                  </p:par>
                  <p:par>
                    <p:cTn id="95" fill="hold">
                      <p:stCondLst>
                        <p:cond delay="indefinite"/>
                      </p:stCondLst>
                      <p:childTnLst>
                        <p:par>
                          <p:cTn id="96" fill="hold">
                            <p:stCondLst>
                              <p:cond delay="0"/>
                            </p:stCondLst>
                            <p:childTnLst>
                              <p:par>
                                <p:cTn id="97" presetID="18" presetClass="entr" presetSubtype="6" fill="hold" nodeType="click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strips(downRight)">
                                      <p:cBhvr>
                                        <p:cTn id="99" dur="500"/>
                                        <p:tgtEl>
                                          <p:spTgt spid="11"/>
                                        </p:tgtEl>
                                      </p:cBhvr>
                                    </p:animEffect>
                                  </p:childTnLst>
                                </p:cTn>
                              </p:par>
                              <p:par>
                                <p:cTn id="100" presetID="18" presetClass="entr" presetSubtype="6" fill="hold" nodeType="withEffect">
                                  <p:stCondLst>
                                    <p:cond delay="0"/>
                                  </p:stCondLst>
                                  <p:childTnLst>
                                    <p:set>
                                      <p:cBhvr>
                                        <p:cTn id="101" dur="1" fill="hold">
                                          <p:stCondLst>
                                            <p:cond delay="0"/>
                                          </p:stCondLst>
                                        </p:cTn>
                                        <p:tgtEl>
                                          <p:spTgt spid="1041"/>
                                        </p:tgtEl>
                                        <p:attrNameLst>
                                          <p:attrName>style.visibility</p:attrName>
                                        </p:attrNameLst>
                                      </p:cBhvr>
                                      <p:to>
                                        <p:strVal val="visible"/>
                                      </p:to>
                                    </p:set>
                                    <p:animEffect transition="in" filter="strips(downRight)">
                                      <p:cBhvr>
                                        <p:cTn id="102" dur="500"/>
                                        <p:tgtEl>
                                          <p:spTgt spid="1041"/>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strips(downRight)">
                                      <p:cBhvr>
                                        <p:cTn id="107" dur="500"/>
                                        <p:tgtEl>
                                          <p:spTgt spid="38"/>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strips(downRight)">
                                      <p:cBhvr>
                                        <p:cTn id="112" dur="500"/>
                                        <p:tgtEl>
                                          <p:spTgt spid="30"/>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12" fill="hold" nodeType="clickEffect">
                                  <p:stCondLst>
                                    <p:cond delay="0"/>
                                  </p:stCondLst>
                                  <p:childTnLst>
                                    <p:set>
                                      <p:cBhvr>
                                        <p:cTn id="116" dur="1" fill="hold">
                                          <p:stCondLst>
                                            <p:cond delay="0"/>
                                          </p:stCondLst>
                                        </p:cTn>
                                        <p:tgtEl>
                                          <p:spTgt spid="48"/>
                                        </p:tgtEl>
                                        <p:attrNameLst>
                                          <p:attrName>style.visibility</p:attrName>
                                        </p:attrNameLst>
                                      </p:cBhvr>
                                      <p:to>
                                        <p:strVal val="visible"/>
                                      </p:to>
                                    </p:set>
                                    <p:animEffect transition="in" filter="strips(downLeft)">
                                      <p:cBhvr>
                                        <p:cTn id="117" dur="500"/>
                                        <p:tgtEl>
                                          <p:spTgt spid="48"/>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6" fill="hold" nodeType="clickEffect">
                                  <p:stCondLst>
                                    <p:cond delay="0"/>
                                  </p:stCondLst>
                                  <p:childTnLst>
                                    <p:set>
                                      <p:cBhvr>
                                        <p:cTn id="121" dur="1" fill="hold">
                                          <p:stCondLst>
                                            <p:cond delay="0"/>
                                          </p:stCondLst>
                                        </p:cTn>
                                        <p:tgtEl>
                                          <p:spTgt spid="1038"/>
                                        </p:tgtEl>
                                        <p:attrNameLst>
                                          <p:attrName>style.visibility</p:attrName>
                                        </p:attrNameLst>
                                      </p:cBhvr>
                                      <p:to>
                                        <p:strVal val="visible"/>
                                      </p:to>
                                    </p:set>
                                    <p:animEffect transition="in" filter="strips(downRight)">
                                      <p:cBhvr>
                                        <p:cTn id="122" dur="500"/>
                                        <p:tgtEl>
                                          <p:spTgt spid="1038"/>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12" fill="hold" nodeType="clickEffect">
                                  <p:stCondLst>
                                    <p:cond delay="0"/>
                                  </p:stCondLst>
                                  <p:childTnLst>
                                    <p:set>
                                      <p:cBhvr>
                                        <p:cTn id="126" dur="1" fill="hold">
                                          <p:stCondLst>
                                            <p:cond delay="0"/>
                                          </p:stCondLst>
                                        </p:cTn>
                                        <p:tgtEl>
                                          <p:spTgt spid="19"/>
                                        </p:tgtEl>
                                        <p:attrNameLst>
                                          <p:attrName>style.visibility</p:attrName>
                                        </p:attrNameLst>
                                      </p:cBhvr>
                                      <p:to>
                                        <p:strVal val="visible"/>
                                      </p:to>
                                    </p:set>
                                    <p:animEffect transition="in" filter="strips(downLeft)">
                                      <p:cBhvr>
                                        <p:cTn id="127" dur="500"/>
                                        <p:tgtEl>
                                          <p:spTgt spid="19"/>
                                        </p:tgtEl>
                                      </p:cBhvr>
                                    </p:animEffect>
                                  </p:childTnLst>
                                </p:cTn>
                              </p:par>
                            </p:childTnLst>
                          </p:cTn>
                        </p:par>
                      </p:childTnLst>
                    </p:cTn>
                  </p:par>
                  <p:par>
                    <p:cTn id="128" fill="hold">
                      <p:stCondLst>
                        <p:cond delay="indefinite"/>
                      </p:stCondLst>
                      <p:childTnLst>
                        <p:par>
                          <p:cTn id="129" fill="hold">
                            <p:stCondLst>
                              <p:cond delay="0"/>
                            </p:stCondLst>
                            <p:childTnLst>
                              <p:par>
                                <p:cTn id="130" presetID="18" presetClass="entr" presetSubtype="6" fill="hold" nodeType="clickEffect">
                                  <p:stCondLst>
                                    <p:cond delay="0"/>
                                  </p:stCondLst>
                                  <p:childTnLst>
                                    <p:set>
                                      <p:cBhvr>
                                        <p:cTn id="131" dur="1" fill="hold">
                                          <p:stCondLst>
                                            <p:cond delay="0"/>
                                          </p:stCondLst>
                                        </p:cTn>
                                        <p:tgtEl>
                                          <p:spTgt spid="1039"/>
                                        </p:tgtEl>
                                        <p:attrNameLst>
                                          <p:attrName>style.visibility</p:attrName>
                                        </p:attrNameLst>
                                      </p:cBhvr>
                                      <p:to>
                                        <p:strVal val="visible"/>
                                      </p:to>
                                    </p:set>
                                    <p:animEffect transition="in" filter="strips(downRight)">
                                      <p:cBhvr>
                                        <p:cTn id="132" dur="500"/>
                                        <p:tgtEl>
                                          <p:spTgt spid="1039"/>
                                        </p:tgtEl>
                                      </p:cBhvr>
                                    </p:animEffect>
                                  </p:childTnLst>
                                </p:cTn>
                              </p:par>
                            </p:childTnLst>
                          </p:cTn>
                        </p:par>
                      </p:childTnLst>
                    </p:cTn>
                  </p:par>
                  <p:par>
                    <p:cTn id="133" fill="hold">
                      <p:stCondLst>
                        <p:cond delay="indefinite"/>
                      </p:stCondLst>
                      <p:childTnLst>
                        <p:par>
                          <p:cTn id="134" fill="hold">
                            <p:stCondLst>
                              <p:cond delay="0"/>
                            </p:stCondLst>
                            <p:childTnLst>
                              <p:par>
                                <p:cTn id="135" presetID="18" presetClass="entr" presetSubtype="12" fill="hold" nodeType="clickEffect">
                                  <p:stCondLst>
                                    <p:cond delay="0"/>
                                  </p:stCondLst>
                                  <p:childTnLst>
                                    <p:set>
                                      <p:cBhvr>
                                        <p:cTn id="136" dur="1" fill="hold">
                                          <p:stCondLst>
                                            <p:cond delay="0"/>
                                          </p:stCondLst>
                                        </p:cTn>
                                        <p:tgtEl>
                                          <p:spTgt spid="47"/>
                                        </p:tgtEl>
                                        <p:attrNameLst>
                                          <p:attrName>style.visibility</p:attrName>
                                        </p:attrNameLst>
                                      </p:cBhvr>
                                      <p:to>
                                        <p:strVal val="visible"/>
                                      </p:to>
                                    </p:set>
                                    <p:animEffect transition="in" filter="strips(downLeft)">
                                      <p:cBhvr>
                                        <p:cTn id="137" dur="500"/>
                                        <p:tgtEl>
                                          <p:spTgt spid="47"/>
                                        </p:tgtEl>
                                      </p:cBhvr>
                                    </p:animEffect>
                                  </p:childTnLst>
                                </p:cTn>
                              </p:par>
                            </p:childTnLst>
                          </p:cTn>
                        </p:par>
                      </p:childTnLst>
                    </p:cTn>
                  </p:par>
                  <p:par>
                    <p:cTn id="138" fill="hold">
                      <p:stCondLst>
                        <p:cond delay="indefinite"/>
                      </p:stCondLst>
                      <p:childTnLst>
                        <p:par>
                          <p:cTn id="139" fill="hold">
                            <p:stCondLst>
                              <p:cond delay="0"/>
                            </p:stCondLst>
                            <p:childTnLst>
                              <p:par>
                                <p:cTn id="140" presetID="18" presetClass="entr" presetSubtype="12" fill="hold" nodeType="clickEffect">
                                  <p:stCondLst>
                                    <p:cond delay="0"/>
                                  </p:stCondLst>
                                  <p:childTnLst>
                                    <p:set>
                                      <p:cBhvr>
                                        <p:cTn id="141" dur="1" fill="hold">
                                          <p:stCondLst>
                                            <p:cond delay="0"/>
                                          </p:stCondLst>
                                        </p:cTn>
                                        <p:tgtEl>
                                          <p:spTgt spid="59"/>
                                        </p:tgtEl>
                                        <p:attrNameLst>
                                          <p:attrName>style.visibility</p:attrName>
                                        </p:attrNameLst>
                                      </p:cBhvr>
                                      <p:to>
                                        <p:strVal val="visible"/>
                                      </p:to>
                                    </p:set>
                                    <p:animEffect transition="in" filter="strips(downLeft)">
                                      <p:cBhvr>
                                        <p:cTn id="142" dur="500"/>
                                        <p:tgtEl>
                                          <p:spTgt spid="59"/>
                                        </p:tgtEl>
                                      </p:cBhvr>
                                    </p:animEffect>
                                  </p:childTnLst>
                                </p:cTn>
                              </p:par>
                            </p:childTnLst>
                          </p:cTn>
                        </p:par>
                      </p:childTnLst>
                    </p:cTn>
                  </p:par>
                  <p:par>
                    <p:cTn id="143" fill="hold">
                      <p:stCondLst>
                        <p:cond delay="indefinite"/>
                      </p:stCondLst>
                      <p:childTnLst>
                        <p:par>
                          <p:cTn id="144" fill="hold">
                            <p:stCondLst>
                              <p:cond delay="0"/>
                            </p:stCondLst>
                            <p:childTnLst>
                              <p:par>
                                <p:cTn id="145" presetID="18" presetClass="entr" presetSubtype="6" fill="hold" nodeType="clickEffect">
                                  <p:stCondLst>
                                    <p:cond delay="0"/>
                                  </p:stCondLst>
                                  <p:childTnLst>
                                    <p:set>
                                      <p:cBhvr>
                                        <p:cTn id="146" dur="1" fill="hold">
                                          <p:stCondLst>
                                            <p:cond delay="0"/>
                                          </p:stCondLst>
                                        </p:cTn>
                                        <p:tgtEl>
                                          <p:spTgt spid="1029"/>
                                        </p:tgtEl>
                                        <p:attrNameLst>
                                          <p:attrName>style.visibility</p:attrName>
                                        </p:attrNameLst>
                                      </p:cBhvr>
                                      <p:to>
                                        <p:strVal val="visible"/>
                                      </p:to>
                                    </p:set>
                                    <p:animEffect transition="in" filter="strips(downRight)">
                                      <p:cBhvr>
                                        <p:cTn id="147" dur="500"/>
                                        <p:tgtEl>
                                          <p:spTgt spid="1029"/>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12" fill="hold" grpId="0" nodeType="clickEffect">
                                  <p:stCondLst>
                                    <p:cond delay="0"/>
                                  </p:stCondLst>
                                  <p:childTnLst>
                                    <p:set>
                                      <p:cBhvr>
                                        <p:cTn id="151" dur="1" fill="hold">
                                          <p:stCondLst>
                                            <p:cond delay="0"/>
                                          </p:stCondLst>
                                        </p:cTn>
                                        <p:tgtEl>
                                          <p:spTgt spid="35"/>
                                        </p:tgtEl>
                                        <p:attrNameLst>
                                          <p:attrName>style.visibility</p:attrName>
                                        </p:attrNameLst>
                                      </p:cBhvr>
                                      <p:to>
                                        <p:strVal val="visible"/>
                                      </p:to>
                                    </p:set>
                                    <p:animEffect transition="in" filter="strips(downLeft)">
                                      <p:cBhvr>
                                        <p:cTn id="152" dur="500"/>
                                        <p:tgtEl>
                                          <p:spTgt spid="35"/>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6" fill="hold" nodeType="clickEffect">
                                  <p:stCondLst>
                                    <p:cond delay="0"/>
                                  </p:stCondLst>
                                  <p:childTnLst>
                                    <p:set>
                                      <p:cBhvr>
                                        <p:cTn id="156" dur="1" fill="hold">
                                          <p:stCondLst>
                                            <p:cond delay="0"/>
                                          </p:stCondLst>
                                        </p:cTn>
                                        <p:tgtEl>
                                          <p:spTgt spid="27"/>
                                        </p:tgtEl>
                                        <p:attrNameLst>
                                          <p:attrName>style.visibility</p:attrName>
                                        </p:attrNameLst>
                                      </p:cBhvr>
                                      <p:to>
                                        <p:strVal val="visible"/>
                                      </p:to>
                                    </p:set>
                                    <p:animEffect transition="in" filter="strips(downRight)">
                                      <p:cBhvr>
                                        <p:cTn id="157" dur="500"/>
                                        <p:tgtEl>
                                          <p:spTgt spid="27"/>
                                        </p:tgtEl>
                                      </p:cBhvr>
                                    </p:animEffect>
                                  </p:childTnLst>
                                </p:cTn>
                              </p:par>
                            </p:childTnLst>
                          </p:cTn>
                        </p:par>
                      </p:childTnLst>
                    </p:cTn>
                  </p:par>
                  <p:par>
                    <p:cTn id="158" fill="hold">
                      <p:stCondLst>
                        <p:cond delay="indefinite"/>
                      </p:stCondLst>
                      <p:childTnLst>
                        <p:par>
                          <p:cTn id="159" fill="hold">
                            <p:stCondLst>
                              <p:cond delay="0"/>
                            </p:stCondLst>
                            <p:childTnLst>
                              <p:par>
                                <p:cTn id="160" presetID="18" presetClass="entr" presetSubtype="6" fill="hold" grpId="0" nodeType="clickEffect">
                                  <p:stCondLst>
                                    <p:cond delay="0"/>
                                  </p:stCondLst>
                                  <p:childTnLst>
                                    <p:set>
                                      <p:cBhvr>
                                        <p:cTn id="161" dur="1" fill="hold">
                                          <p:stCondLst>
                                            <p:cond delay="0"/>
                                          </p:stCondLst>
                                        </p:cTn>
                                        <p:tgtEl>
                                          <p:spTgt spid="36"/>
                                        </p:tgtEl>
                                        <p:attrNameLst>
                                          <p:attrName>style.visibility</p:attrName>
                                        </p:attrNameLst>
                                      </p:cBhvr>
                                      <p:to>
                                        <p:strVal val="visible"/>
                                      </p:to>
                                    </p:set>
                                    <p:animEffect transition="in" filter="strips(downRight)">
                                      <p:cBhvr>
                                        <p:cTn id="162" dur="500"/>
                                        <p:tgtEl>
                                          <p:spTgt spid="36"/>
                                        </p:tgtEl>
                                      </p:cBhvr>
                                    </p:animEffect>
                                  </p:childTnLst>
                                </p:cTn>
                              </p:par>
                            </p:childTnLst>
                          </p:cTn>
                        </p:par>
                      </p:childTnLst>
                    </p:cTn>
                  </p:par>
                  <p:par>
                    <p:cTn id="163" fill="hold">
                      <p:stCondLst>
                        <p:cond delay="indefinite"/>
                      </p:stCondLst>
                      <p:childTnLst>
                        <p:par>
                          <p:cTn id="164" fill="hold">
                            <p:stCondLst>
                              <p:cond delay="0"/>
                            </p:stCondLst>
                            <p:childTnLst>
                              <p:par>
                                <p:cTn id="165" presetID="18" presetClass="entr" presetSubtype="6" fill="hold" nodeType="clickEffect">
                                  <p:stCondLst>
                                    <p:cond delay="0"/>
                                  </p:stCondLst>
                                  <p:childTnLst>
                                    <p:set>
                                      <p:cBhvr>
                                        <p:cTn id="166" dur="1" fill="hold">
                                          <p:stCondLst>
                                            <p:cond delay="0"/>
                                          </p:stCondLst>
                                        </p:cTn>
                                        <p:tgtEl>
                                          <p:spTgt spid="1042"/>
                                        </p:tgtEl>
                                        <p:attrNameLst>
                                          <p:attrName>style.visibility</p:attrName>
                                        </p:attrNameLst>
                                      </p:cBhvr>
                                      <p:to>
                                        <p:strVal val="visible"/>
                                      </p:to>
                                    </p:set>
                                    <p:animEffect transition="in" filter="strips(downRight)">
                                      <p:cBhvr>
                                        <p:cTn id="167" dur="500"/>
                                        <p:tgtEl>
                                          <p:spTgt spid="1042"/>
                                        </p:tgtEl>
                                      </p:cBhvr>
                                    </p:animEffect>
                                  </p:childTnLst>
                                </p:cTn>
                              </p:par>
                            </p:childTnLst>
                          </p:cTn>
                        </p:par>
                      </p:childTnLst>
                    </p:cTn>
                  </p:par>
                  <p:par>
                    <p:cTn id="168" fill="hold">
                      <p:stCondLst>
                        <p:cond delay="indefinite"/>
                      </p:stCondLst>
                      <p:childTnLst>
                        <p:par>
                          <p:cTn id="169" fill="hold">
                            <p:stCondLst>
                              <p:cond delay="0"/>
                            </p:stCondLst>
                            <p:childTnLst>
                              <p:par>
                                <p:cTn id="170" presetID="18" presetClass="entr" presetSubtype="6" fill="hold" grpId="0" nodeType="click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strips(downRight)">
                                      <p:cBhvr>
                                        <p:cTn id="172" dur="500"/>
                                        <p:tgtEl>
                                          <p:spTgt spid="49"/>
                                        </p:tgtEl>
                                      </p:cBhvr>
                                    </p:animEffect>
                                  </p:childTnLst>
                                </p:cTn>
                              </p:par>
                            </p:childTnLst>
                          </p:cTn>
                        </p:par>
                      </p:childTnLst>
                    </p:cTn>
                  </p:par>
                  <p:par>
                    <p:cTn id="173" fill="hold">
                      <p:stCondLst>
                        <p:cond delay="indefinite"/>
                      </p:stCondLst>
                      <p:childTnLst>
                        <p:par>
                          <p:cTn id="174" fill="hold">
                            <p:stCondLst>
                              <p:cond delay="0"/>
                            </p:stCondLst>
                            <p:childTnLst>
                              <p:par>
                                <p:cTn id="175" presetID="18" presetClass="entr" presetSubtype="6" fill="hold" grpId="0" nodeType="clickEffect">
                                  <p:stCondLst>
                                    <p:cond delay="0"/>
                                  </p:stCondLst>
                                  <p:childTnLst>
                                    <p:set>
                                      <p:cBhvr>
                                        <p:cTn id="176" dur="1" fill="hold">
                                          <p:stCondLst>
                                            <p:cond delay="0"/>
                                          </p:stCondLst>
                                        </p:cTn>
                                        <p:tgtEl>
                                          <p:spTgt spid="63"/>
                                        </p:tgtEl>
                                        <p:attrNameLst>
                                          <p:attrName>style.visibility</p:attrName>
                                        </p:attrNameLst>
                                      </p:cBhvr>
                                      <p:to>
                                        <p:strVal val="visible"/>
                                      </p:to>
                                    </p:set>
                                    <p:animEffect transition="in" filter="strips(downRight)">
                                      <p:cBhvr>
                                        <p:cTn id="17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35" grpId="0" animBg="1"/>
      <p:bldP spid="36" grpId="0" animBg="1"/>
      <p:bldP spid="6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1885960" y="4786322"/>
            <a:ext cx="2286016" cy="642942"/>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9" name="Rectangle 48"/>
          <p:cNvSpPr/>
          <p:nvPr/>
        </p:nvSpPr>
        <p:spPr>
          <a:xfrm>
            <a:off x="1885960" y="3929066"/>
            <a:ext cx="2286016" cy="857256"/>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71414"/>
            <a:ext cx="8229600" cy="642942"/>
          </a:xfrm>
        </p:spPr>
        <p:txBody>
          <a:bodyPr>
            <a:normAutofit/>
          </a:bodyPr>
          <a:lstStyle/>
          <a:p>
            <a:r>
              <a:rPr lang="en-IN" sz="3200" b="1" dirty="0" smtClean="0"/>
              <a:t>Case 2: Relatively More Elastic Supply</a:t>
            </a:r>
          </a:p>
        </p:txBody>
      </p:sp>
      <p:sp>
        <p:nvSpPr>
          <p:cNvPr id="3" name="Content Placeholder 2"/>
          <p:cNvSpPr>
            <a:spLocks noGrp="1"/>
          </p:cNvSpPr>
          <p:nvPr>
            <p:ph idx="1"/>
          </p:nvPr>
        </p:nvSpPr>
        <p:spPr>
          <a:xfrm>
            <a:off x="671514" y="642918"/>
            <a:ext cx="8329642" cy="5786478"/>
          </a:xfrm>
        </p:spPr>
        <p:txBody>
          <a:bodyPr>
            <a:normAutofit/>
          </a:bodyPr>
          <a:lstStyle/>
          <a:p>
            <a:pPr marL="0" indent="0" algn="just">
              <a:spcBef>
                <a:spcPts val="0"/>
              </a:spcBef>
              <a:buNone/>
            </a:pPr>
            <a:r>
              <a:rPr lang="en-IN" dirty="0" smtClean="0"/>
              <a:t>In this case a greater burden of tax falls on the buyer and small burden on the seller.</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64291" y="4321975"/>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85960" y="6143644"/>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3118266" y="2982514"/>
            <a:ext cx="3000396" cy="2750363"/>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457596" y="3643314"/>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528902" y="2571744"/>
            <a:ext cx="3429024"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3061322" y="5030740"/>
            <a:ext cx="2268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4344438" y="5469528"/>
            <a:ext cx="1368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742952" y="3000372"/>
          <a:ext cx="857256" cy="392114"/>
        </p:xfrm>
        <a:graphic>
          <a:graphicData uri="http://schemas.openxmlformats.org/presentationml/2006/ole">
            <p:oleObj spid="_x0000_s56322"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815182" y="6215082"/>
          <a:ext cx="1143008" cy="428604"/>
        </p:xfrm>
        <a:graphic>
          <a:graphicData uri="http://schemas.openxmlformats.org/presentationml/2006/ole">
            <p:oleObj spid="_x0000_s56323"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528770" y="4390322"/>
          <a:ext cx="396000" cy="396000"/>
        </p:xfrm>
        <a:graphic>
          <a:graphicData uri="http://schemas.openxmlformats.org/presentationml/2006/ole">
            <p:oleObj spid="_x0000_s56324" name="Equation" r:id="rId5" imgW="139680" imgH="164880" progId="Equation.3">
              <p:embed/>
            </p:oleObj>
          </a:graphicData>
        </a:graphic>
      </p:graphicFrame>
      <p:graphicFrame>
        <p:nvGraphicFramePr>
          <p:cNvPr id="1031" name="Object 7"/>
          <p:cNvGraphicFramePr>
            <a:graphicFrameLocks noChangeAspect="1"/>
          </p:cNvGraphicFramePr>
          <p:nvPr/>
        </p:nvGraphicFramePr>
        <p:xfrm>
          <a:off x="1457332" y="5390454"/>
          <a:ext cx="396000" cy="396000"/>
        </p:xfrm>
        <a:graphic>
          <a:graphicData uri="http://schemas.openxmlformats.org/presentationml/2006/ole">
            <p:oleObj spid="_x0000_s56325" name="Equation" r:id="rId6" imgW="164880" imgH="177480" progId="Equation.3">
              <p:embed/>
            </p:oleObj>
          </a:graphicData>
        </a:graphic>
      </p:graphicFrame>
      <p:graphicFrame>
        <p:nvGraphicFramePr>
          <p:cNvPr id="1032" name="Object 8"/>
          <p:cNvGraphicFramePr>
            <a:graphicFrameLocks noChangeAspect="1"/>
          </p:cNvGraphicFramePr>
          <p:nvPr/>
        </p:nvGraphicFramePr>
        <p:xfrm>
          <a:off x="4886356" y="6175176"/>
          <a:ext cx="396000" cy="396000"/>
        </p:xfrm>
        <a:graphic>
          <a:graphicData uri="http://schemas.openxmlformats.org/presentationml/2006/ole">
            <p:oleObj spid="_x0000_s56326"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847546" y="4286256"/>
          <a:ext cx="396000" cy="396000"/>
        </p:xfrm>
        <a:graphic>
          <a:graphicData uri="http://schemas.openxmlformats.org/presentationml/2006/ole">
            <p:oleObj spid="_x0000_s56327"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5886488" y="5429264"/>
          <a:ext cx="396000" cy="396000"/>
        </p:xfrm>
        <a:graphic>
          <a:graphicData uri="http://schemas.openxmlformats.org/presentationml/2006/ole">
            <p:oleObj spid="_x0000_s56328"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6529430" y="3357562"/>
          <a:ext cx="396000" cy="396000"/>
        </p:xfrm>
        <a:graphic>
          <a:graphicData uri="http://schemas.openxmlformats.org/presentationml/2006/ole">
            <p:oleObj spid="_x0000_s56329" name="Equation" r:id="rId10" imgW="126720" imgH="177480" progId="Equation.3">
              <p:embed/>
            </p:oleObj>
          </a:graphicData>
        </a:graphic>
      </p:graphicFrame>
      <p:graphicFrame>
        <p:nvGraphicFramePr>
          <p:cNvPr id="1036" name="Object 12"/>
          <p:cNvGraphicFramePr>
            <a:graphicFrameLocks noChangeAspect="1"/>
          </p:cNvGraphicFramePr>
          <p:nvPr/>
        </p:nvGraphicFramePr>
        <p:xfrm>
          <a:off x="3133034" y="5676206"/>
          <a:ext cx="396000" cy="396000"/>
        </p:xfrm>
        <a:graphic>
          <a:graphicData uri="http://schemas.openxmlformats.org/presentationml/2006/ole">
            <p:oleObj spid="_x0000_s56330" name="Equation" r:id="rId11" imgW="126720" imgH="177480" progId="Equation.3">
              <p:embed/>
            </p:oleObj>
          </a:graphicData>
        </a:graphic>
      </p:graphicFrame>
      <p:graphicFrame>
        <p:nvGraphicFramePr>
          <p:cNvPr id="1037" name="Object 13"/>
          <p:cNvGraphicFramePr>
            <a:graphicFrameLocks noChangeAspect="1"/>
          </p:cNvGraphicFramePr>
          <p:nvPr/>
        </p:nvGraphicFramePr>
        <p:xfrm>
          <a:off x="2100274" y="4929198"/>
          <a:ext cx="396000" cy="396000"/>
        </p:xfrm>
        <a:graphic>
          <a:graphicData uri="http://schemas.openxmlformats.org/presentationml/2006/ole">
            <p:oleObj spid="_x0000_s56331" name="Equation" r:id="rId12" imgW="152280" imgH="215640" progId="Equation.3">
              <p:embed/>
            </p:oleObj>
          </a:graphicData>
        </a:graphic>
      </p:graphicFrame>
      <p:graphicFrame>
        <p:nvGraphicFramePr>
          <p:cNvPr id="1038" name="Object 14"/>
          <p:cNvGraphicFramePr>
            <a:graphicFrameLocks noChangeAspect="1"/>
          </p:cNvGraphicFramePr>
          <p:nvPr/>
        </p:nvGraphicFramePr>
        <p:xfrm>
          <a:off x="4060632" y="3365936"/>
          <a:ext cx="396000" cy="396000"/>
        </p:xfrm>
        <a:graphic>
          <a:graphicData uri="http://schemas.openxmlformats.org/presentationml/2006/ole">
            <p:oleObj spid="_x0000_s56332" name="Equation" r:id="rId13" imgW="177480" imgH="215640" progId="Equation.3">
              <p:embed/>
            </p:oleObj>
          </a:graphicData>
        </a:graphic>
      </p:graphicFrame>
      <p:graphicFrame>
        <p:nvGraphicFramePr>
          <p:cNvPr id="1039" name="Object 15"/>
          <p:cNvGraphicFramePr>
            <a:graphicFrameLocks noChangeAspect="1"/>
          </p:cNvGraphicFramePr>
          <p:nvPr/>
        </p:nvGraphicFramePr>
        <p:xfrm>
          <a:off x="4061728" y="6143644"/>
          <a:ext cx="396000" cy="396000"/>
        </p:xfrm>
        <a:graphic>
          <a:graphicData uri="http://schemas.openxmlformats.org/presentationml/2006/ole">
            <p:oleObj spid="_x0000_s56333" name="Equation" r:id="rId14" imgW="190440" imgH="215640" progId="Equation.3">
              <p:embed/>
            </p:oleObj>
          </a:graphicData>
        </a:graphic>
      </p:graphicFrame>
      <p:graphicFrame>
        <p:nvGraphicFramePr>
          <p:cNvPr id="1040" name="Object 16"/>
          <p:cNvGraphicFramePr>
            <a:graphicFrameLocks noChangeAspect="1"/>
          </p:cNvGraphicFramePr>
          <p:nvPr/>
        </p:nvGraphicFramePr>
        <p:xfrm>
          <a:off x="1671646" y="6104834"/>
          <a:ext cx="396000" cy="396000"/>
        </p:xfrm>
        <a:graphic>
          <a:graphicData uri="http://schemas.openxmlformats.org/presentationml/2006/ole">
            <p:oleObj spid="_x0000_s56334" name="Equation" r:id="rId15" imgW="152280" imgH="177480" progId="Equation.3">
              <p:embed/>
            </p:oleObj>
          </a:graphicData>
        </a:graphic>
      </p:graphicFrame>
      <p:graphicFrame>
        <p:nvGraphicFramePr>
          <p:cNvPr id="1041" name="Object 17"/>
          <p:cNvGraphicFramePr>
            <a:graphicFrameLocks noChangeAspect="1"/>
          </p:cNvGraphicFramePr>
          <p:nvPr/>
        </p:nvGraphicFramePr>
        <p:xfrm>
          <a:off x="5957926" y="2285992"/>
          <a:ext cx="395288" cy="395288"/>
        </p:xfrm>
        <a:graphic>
          <a:graphicData uri="http://schemas.openxmlformats.org/presentationml/2006/ole">
            <p:oleObj spid="_x0000_s56335" name="Equation" r:id="rId16" imgW="152280" imgH="215640" progId="Equation.3">
              <p:embed/>
            </p:oleObj>
          </a:graphicData>
        </a:graphic>
      </p:graphicFrame>
      <p:cxnSp>
        <p:nvCxnSpPr>
          <p:cNvPr id="43" name="Straight Connector 42"/>
          <p:cNvCxnSpPr/>
          <p:nvPr/>
        </p:nvCxnSpPr>
        <p:spPr>
          <a:xfrm>
            <a:off x="1885960" y="3873394"/>
            <a:ext cx="230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5957926" y="4214818"/>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743744" y="4500570"/>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100538" y="2928935"/>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457596" y="2000240"/>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4243414" y="5429264"/>
          <a:ext cx="334963" cy="366712"/>
        </p:xfrm>
        <a:graphic>
          <a:graphicData uri="http://schemas.openxmlformats.org/presentationml/2006/ole">
            <p:oleObj spid="_x0000_s56336" name="Equation" r:id="rId17" imgW="139680" imgH="164880" progId="Equation.3">
              <p:embed/>
            </p:oleObj>
          </a:graphicData>
        </a:graphic>
      </p:graphicFrame>
      <p:sp>
        <p:nvSpPr>
          <p:cNvPr id="35" name="Right Brace 34"/>
          <p:cNvSpPr/>
          <p:nvPr/>
        </p:nvSpPr>
        <p:spPr>
          <a:xfrm flipV="1">
            <a:off x="4243414" y="3929066"/>
            <a:ext cx="285752" cy="1285884"/>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6315116" y="5643578"/>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4457728" y="5143512"/>
            <a:ext cx="1643074" cy="85725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219274" y="5857892"/>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6200000" flipV="1">
            <a:off x="4449354" y="3913300"/>
            <a:ext cx="500066" cy="50006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85960" y="5429264"/>
            <a:ext cx="230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69" name="Straight Connector 68"/>
          <p:cNvCxnSpPr/>
          <p:nvPr/>
        </p:nvCxnSpPr>
        <p:spPr>
          <a:xfrm>
            <a:off x="1885960" y="4786322"/>
            <a:ext cx="3132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87192" y="3714752"/>
          <a:ext cx="431800" cy="517525"/>
        </p:xfrm>
        <a:graphic>
          <a:graphicData uri="http://schemas.openxmlformats.org/presentationml/2006/ole">
            <p:oleObj spid="_x0000_s56337" name="Equation" r:id="rId18" imgW="152280" imgH="215640" progId="Equation.3">
              <p:embed/>
            </p:oleObj>
          </a:graphicData>
        </a:graphic>
      </p:graphicFrame>
      <p:graphicFrame>
        <p:nvGraphicFramePr>
          <p:cNvPr id="51218" name="Object 18"/>
          <p:cNvGraphicFramePr>
            <a:graphicFrameLocks noChangeAspect="1"/>
          </p:cNvGraphicFramePr>
          <p:nvPr/>
        </p:nvGraphicFramePr>
        <p:xfrm>
          <a:off x="4338010" y="4786322"/>
          <a:ext cx="457200" cy="366713"/>
        </p:xfrm>
        <a:graphic>
          <a:graphicData uri="http://schemas.openxmlformats.org/presentationml/2006/ole">
            <p:oleObj spid="_x0000_s56338" name="Equation" r:id="rId19" imgW="190440" imgH="164880" progId="Equation.3">
              <p:embed/>
            </p:oleObj>
          </a:graphicData>
        </a:graphic>
      </p:graphicFrame>
      <p:cxnSp>
        <p:nvCxnSpPr>
          <p:cNvPr id="70" name="Straight Arrow Connector 69"/>
          <p:cNvCxnSpPr/>
          <p:nvPr/>
        </p:nvCxnSpPr>
        <p:spPr>
          <a:xfrm rot="5400000" flipH="1" flipV="1">
            <a:off x="1849068" y="4319214"/>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957530" y="2500306"/>
          <a:ext cx="395288" cy="395287"/>
        </p:xfrm>
        <a:graphic>
          <a:graphicData uri="http://schemas.openxmlformats.org/presentationml/2006/ole">
            <p:oleObj spid="_x0000_s56339" name="Equation" r:id="rId20" imgW="164880" imgH="164880" progId="Equation.3">
              <p:embed/>
            </p:oleObj>
          </a:graphicData>
        </a:graphic>
      </p:graphicFrame>
      <p:sp>
        <p:nvSpPr>
          <p:cNvPr id="44" name="Rectangle 43"/>
          <p:cNvSpPr/>
          <p:nvPr/>
        </p:nvSpPr>
        <p:spPr>
          <a:xfrm>
            <a:off x="71406" y="4786322"/>
            <a:ext cx="1457364" cy="64294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sp>
        <p:nvSpPr>
          <p:cNvPr id="45" name="Rectangle 44"/>
          <p:cNvSpPr/>
          <p:nvPr/>
        </p:nvSpPr>
        <p:spPr>
          <a:xfrm>
            <a:off x="71438" y="3929066"/>
            <a:ext cx="1457332" cy="64294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1219"/>
                                        </p:tgtEl>
                                        <p:attrNameLst>
                                          <p:attrName>style.visibility</p:attrName>
                                        </p:attrNameLst>
                                      </p:cBhvr>
                                      <p:to>
                                        <p:strVal val="visible"/>
                                      </p:to>
                                    </p:set>
                                    <p:animEffect transition="in" filter="strips(downRight)">
                                      <p:cBhvr>
                                        <p:cTn id="54" dur="500"/>
                                        <p:tgtEl>
                                          <p:spTgt spid="512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par>
                                <p:cTn id="65" presetID="18" presetClass="entr" presetSubtype="6" fill="hold" nodeType="withEffect">
                                  <p:stCondLst>
                                    <p:cond delay="0"/>
                                  </p:stCondLst>
                                  <p:childTnLst>
                                    <p:set>
                                      <p:cBhvr>
                                        <p:cTn id="66" dur="1" fill="hold">
                                          <p:stCondLst>
                                            <p:cond delay="0"/>
                                          </p:stCondLst>
                                        </p:cTn>
                                        <p:tgtEl>
                                          <p:spTgt spid="1036"/>
                                        </p:tgtEl>
                                        <p:attrNameLst>
                                          <p:attrName>style.visibility</p:attrName>
                                        </p:attrNameLst>
                                      </p:cBhvr>
                                      <p:to>
                                        <p:strVal val="visible"/>
                                      </p:to>
                                    </p:set>
                                    <p:animEffect transition="in" filter="strips(downRight)">
                                      <p:cBhvr>
                                        <p:cTn id="67" dur="500"/>
                                        <p:tgtEl>
                                          <p:spTgt spid="1036"/>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strips(downRight)">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strips(downRight)">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1033"/>
                                        </p:tgtEl>
                                        <p:attrNameLst>
                                          <p:attrName>style.visibility</p:attrName>
                                        </p:attrNameLst>
                                      </p:cBhvr>
                                      <p:to>
                                        <p:strVal val="visible"/>
                                      </p:to>
                                    </p:set>
                                    <p:animEffect transition="in" filter="strips(downRight)">
                                      <p:cBhvr>
                                        <p:cTn id="82" dur="500"/>
                                        <p:tgtEl>
                                          <p:spTgt spid="1033"/>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nodeType="click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strips(downLeft)">
                                      <p:cBhvr>
                                        <p:cTn id="87" dur="500"/>
                                        <p:tgtEl>
                                          <p:spTgt spid="6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029"/>
                                        </p:tgtEl>
                                        <p:attrNameLst>
                                          <p:attrName>style.visibility</p:attrName>
                                        </p:attrNameLst>
                                      </p:cBhvr>
                                      <p:to>
                                        <p:strVal val="visible"/>
                                      </p:to>
                                    </p:set>
                                    <p:animEffect transition="in" filter="strips(downRight)">
                                      <p:cBhvr>
                                        <p:cTn id="92" dur="500"/>
                                        <p:tgtEl>
                                          <p:spTgt spid="102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12"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strips(downLeft)">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2"/>
                                        </p:tgtEl>
                                        <p:attrNameLst>
                                          <p:attrName>style.visibility</p:attrName>
                                        </p:attrNameLst>
                                      </p:cBhvr>
                                      <p:to>
                                        <p:strVal val="visible"/>
                                      </p:to>
                                    </p:set>
                                    <p:animEffect transition="in" filter="strips(downRight)">
                                      <p:cBhvr>
                                        <p:cTn id="102" dur="500"/>
                                        <p:tgtEl>
                                          <p:spTgt spid="1032"/>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strips(downRight)">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nodeType="clickEffect">
                                  <p:stCondLst>
                                    <p:cond delay="0"/>
                                  </p:stCondLst>
                                  <p:childTnLst>
                                    <p:set>
                                      <p:cBhvr>
                                        <p:cTn id="111" dur="1" fill="hold">
                                          <p:stCondLst>
                                            <p:cond delay="0"/>
                                          </p:stCondLst>
                                        </p:cTn>
                                        <p:tgtEl>
                                          <p:spTgt spid="1037"/>
                                        </p:tgtEl>
                                        <p:attrNameLst>
                                          <p:attrName>style.visibility</p:attrName>
                                        </p:attrNameLst>
                                      </p:cBhvr>
                                      <p:to>
                                        <p:strVal val="visible"/>
                                      </p:to>
                                    </p:set>
                                    <p:animEffect transition="in" filter="strips(downRight)">
                                      <p:cBhvr>
                                        <p:cTn id="112" dur="500"/>
                                        <p:tgtEl>
                                          <p:spTgt spid="1037"/>
                                        </p:tgtEl>
                                      </p:cBhvr>
                                    </p:animEffect>
                                  </p:childTnLst>
                                </p:cTn>
                              </p:par>
                              <p:par>
                                <p:cTn id="113" presetID="18" presetClass="entr" presetSubtype="6" fill="hold" nodeType="withEffect">
                                  <p:stCondLst>
                                    <p:cond delay="0"/>
                                  </p:stCondLst>
                                  <p:childTnLst>
                                    <p:set>
                                      <p:cBhvr>
                                        <p:cTn id="114" dur="1" fill="hold">
                                          <p:stCondLst>
                                            <p:cond delay="0"/>
                                          </p:stCondLst>
                                        </p:cTn>
                                        <p:tgtEl>
                                          <p:spTgt spid="1041"/>
                                        </p:tgtEl>
                                        <p:attrNameLst>
                                          <p:attrName>style.visibility</p:attrName>
                                        </p:attrNameLst>
                                      </p:cBhvr>
                                      <p:to>
                                        <p:strVal val="visible"/>
                                      </p:to>
                                    </p:set>
                                    <p:animEffect transition="in" filter="strips(downRight)">
                                      <p:cBhvr>
                                        <p:cTn id="115" dur="500"/>
                                        <p:tgtEl>
                                          <p:spTgt spid="1041"/>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3"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strips(upRight)">
                                      <p:cBhvr>
                                        <p:cTn id="120" dur="500"/>
                                        <p:tgtEl>
                                          <p:spTgt spid="29"/>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grpId="0" nodeType="clickEffect">
                                  <p:stCondLst>
                                    <p:cond delay="0"/>
                                  </p:stCondLst>
                                  <p:childTnLst>
                                    <p:set>
                                      <p:cBhvr>
                                        <p:cTn id="124" dur="1" fill="hold">
                                          <p:stCondLst>
                                            <p:cond delay="0"/>
                                          </p:stCondLst>
                                        </p:cTn>
                                        <p:tgtEl>
                                          <p:spTgt spid="30"/>
                                        </p:tgtEl>
                                        <p:attrNameLst>
                                          <p:attrName>style.visibility</p:attrName>
                                        </p:attrNameLst>
                                      </p:cBhvr>
                                      <p:to>
                                        <p:strVal val="visible"/>
                                      </p:to>
                                    </p:set>
                                    <p:animEffect transition="in" filter="strips(downRight)">
                                      <p:cBhvr>
                                        <p:cTn id="125" dur="500"/>
                                        <p:tgtEl>
                                          <p:spTgt spid="30"/>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1038"/>
                                        </p:tgtEl>
                                        <p:attrNameLst>
                                          <p:attrName>style.visibility</p:attrName>
                                        </p:attrNameLst>
                                      </p:cBhvr>
                                      <p:to>
                                        <p:strVal val="visible"/>
                                      </p:to>
                                    </p:set>
                                    <p:animEffect transition="in" filter="strips(downRight)">
                                      <p:cBhvr>
                                        <p:cTn id="130" dur="500"/>
                                        <p:tgtEl>
                                          <p:spTgt spid="1038"/>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strips(downLeft)">
                                      <p:cBhvr>
                                        <p:cTn id="135" dur="500"/>
                                        <p:tgtEl>
                                          <p:spTgt spid="43"/>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51217"/>
                                        </p:tgtEl>
                                        <p:attrNameLst>
                                          <p:attrName>style.visibility</p:attrName>
                                        </p:attrNameLst>
                                      </p:cBhvr>
                                      <p:to>
                                        <p:strVal val="visible"/>
                                      </p:to>
                                    </p:set>
                                    <p:animEffect transition="in" filter="strips(downRight)">
                                      <p:cBhvr>
                                        <p:cTn id="140" dur="500"/>
                                        <p:tgtEl>
                                          <p:spTgt spid="51217"/>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strips(downLeft)">
                                      <p:cBhvr>
                                        <p:cTn id="145" dur="500"/>
                                        <p:tgtEl>
                                          <p:spTgt spid="1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6" fill="hold" nodeType="clickEffect">
                                  <p:stCondLst>
                                    <p:cond delay="0"/>
                                  </p:stCondLst>
                                  <p:childTnLst>
                                    <p:set>
                                      <p:cBhvr>
                                        <p:cTn id="149" dur="1" fill="hold">
                                          <p:stCondLst>
                                            <p:cond delay="0"/>
                                          </p:stCondLst>
                                        </p:cTn>
                                        <p:tgtEl>
                                          <p:spTgt spid="1039"/>
                                        </p:tgtEl>
                                        <p:attrNameLst>
                                          <p:attrName>style.visibility</p:attrName>
                                        </p:attrNameLst>
                                      </p:cBhvr>
                                      <p:to>
                                        <p:strVal val="visible"/>
                                      </p:to>
                                    </p:set>
                                    <p:animEffect transition="in" filter="strips(downRight)">
                                      <p:cBhvr>
                                        <p:cTn id="150" dur="500"/>
                                        <p:tgtEl>
                                          <p:spTgt spid="1039"/>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48"/>
                                        </p:tgtEl>
                                        <p:attrNameLst>
                                          <p:attrName>style.visibility</p:attrName>
                                        </p:attrNameLst>
                                      </p:cBhvr>
                                      <p:to>
                                        <p:strVal val="visible"/>
                                      </p:to>
                                    </p:set>
                                    <p:animEffect transition="in" filter="strips(downLeft)">
                                      <p:cBhvr>
                                        <p:cTn id="155" dur="500"/>
                                        <p:tgtEl>
                                          <p:spTgt spid="48"/>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12" fill="hold" nodeType="clickEffect">
                                  <p:stCondLst>
                                    <p:cond delay="0"/>
                                  </p:stCondLst>
                                  <p:childTnLst>
                                    <p:set>
                                      <p:cBhvr>
                                        <p:cTn id="159" dur="1" fill="hold">
                                          <p:stCondLst>
                                            <p:cond delay="0"/>
                                          </p:stCondLst>
                                        </p:cTn>
                                        <p:tgtEl>
                                          <p:spTgt spid="70"/>
                                        </p:tgtEl>
                                        <p:attrNameLst>
                                          <p:attrName>style.visibility</p:attrName>
                                        </p:attrNameLst>
                                      </p:cBhvr>
                                      <p:to>
                                        <p:strVal val="visible"/>
                                      </p:to>
                                    </p:set>
                                    <p:animEffect transition="in" filter="strips(downLeft)">
                                      <p:cBhvr>
                                        <p:cTn id="160" dur="500"/>
                                        <p:tgtEl>
                                          <p:spTgt spid="70"/>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12" fill="hold" nodeType="clickEffect">
                                  <p:stCondLst>
                                    <p:cond delay="0"/>
                                  </p:stCondLst>
                                  <p:childTnLst>
                                    <p:set>
                                      <p:cBhvr>
                                        <p:cTn id="164" dur="1" fill="hold">
                                          <p:stCondLst>
                                            <p:cond delay="0"/>
                                          </p:stCondLst>
                                        </p:cTn>
                                        <p:tgtEl>
                                          <p:spTgt spid="47"/>
                                        </p:tgtEl>
                                        <p:attrNameLst>
                                          <p:attrName>style.visibility</p:attrName>
                                        </p:attrNameLst>
                                      </p:cBhvr>
                                      <p:to>
                                        <p:strVal val="visible"/>
                                      </p:to>
                                    </p:set>
                                    <p:animEffect transition="in" filter="strips(downLeft)">
                                      <p:cBhvr>
                                        <p:cTn id="165" dur="500"/>
                                        <p:tgtEl>
                                          <p:spTgt spid="47"/>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nodeType="clickEffect">
                                  <p:stCondLst>
                                    <p:cond delay="0"/>
                                  </p:stCondLst>
                                  <p:childTnLst>
                                    <p:set>
                                      <p:cBhvr>
                                        <p:cTn id="169" dur="1" fill="hold">
                                          <p:stCondLst>
                                            <p:cond delay="0"/>
                                          </p:stCondLst>
                                        </p:cTn>
                                        <p:tgtEl>
                                          <p:spTgt spid="1042"/>
                                        </p:tgtEl>
                                        <p:attrNameLst>
                                          <p:attrName>style.visibility</p:attrName>
                                        </p:attrNameLst>
                                      </p:cBhvr>
                                      <p:to>
                                        <p:strVal val="visible"/>
                                      </p:to>
                                    </p:set>
                                    <p:animEffect transition="in" filter="strips(downRight)">
                                      <p:cBhvr>
                                        <p:cTn id="170" dur="500"/>
                                        <p:tgtEl>
                                          <p:spTgt spid="1042"/>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12" fill="hold" grpId="0" nodeType="clickEffect">
                                  <p:stCondLst>
                                    <p:cond delay="0"/>
                                  </p:stCondLst>
                                  <p:childTnLst>
                                    <p:set>
                                      <p:cBhvr>
                                        <p:cTn id="174" dur="1" fill="hold">
                                          <p:stCondLst>
                                            <p:cond delay="0"/>
                                          </p:stCondLst>
                                        </p:cTn>
                                        <p:tgtEl>
                                          <p:spTgt spid="35"/>
                                        </p:tgtEl>
                                        <p:attrNameLst>
                                          <p:attrName>style.visibility</p:attrName>
                                        </p:attrNameLst>
                                      </p:cBhvr>
                                      <p:to>
                                        <p:strVal val="visible"/>
                                      </p:to>
                                    </p:set>
                                    <p:animEffect transition="in" filter="strips(downLeft)">
                                      <p:cBhvr>
                                        <p:cTn id="175" dur="500"/>
                                        <p:tgtEl>
                                          <p:spTgt spid="35"/>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6" fill="hold" nodeType="click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strips(downRight)">
                                      <p:cBhvr>
                                        <p:cTn id="180" dur="500"/>
                                        <p:tgtEl>
                                          <p:spTgt spid="38"/>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strips(downRight)">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nodeType="clickEffect">
                                  <p:stCondLst>
                                    <p:cond delay="0"/>
                                  </p:stCondLst>
                                  <p:childTnLst>
                                    <p:set>
                                      <p:cBhvr>
                                        <p:cTn id="189" dur="1" fill="hold">
                                          <p:stCondLst>
                                            <p:cond delay="0"/>
                                          </p:stCondLst>
                                        </p:cTn>
                                        <p:tgtEl>
                                          <p:spTgt spid="1031"/>
                                        </p:tgtEl>
                                        <p:attrNameLst>
                                          <p:attrName>style.visibility</p:attrName>
                                        </p:attrNameLst>
                                      </p:cBhvr>
                                      <p:to>
                                        <p:strVal val="visible"/>
                                      </p:to>
                                    </p:set>
                                    <p:animEffect transition="in" filter="strips(downRight)">
                                      <p:cBhvr>
                                        <p:cTn id="190" dur="500"/>
                                        <p:tgtEl>
                                          <p:spTgt spid="1031"/>
                                        </p:tgtEl>
                                      </p:cBhvr>
                                    </p:animEffect>
                                  </p:childTnLst>
                                </p:cTn>
                              </p:par>
                            </p:childTnLst>
                          </p:cTn>
                        </p:par>
                      </p:childTnLst>
                    </p:cTn>
                  </p:par>
                  <p:par>
                    <p:cTn id="191" fill="hold">
                      <p:stCondLst>
                        <p:cond delay="indefinite"/>
                      </p:stCondLst>
                      <p:childTnLst>
                        <p:par>
                          <p:cTn id="192" fill="hold">
                            <p:stCondLst>
                              <p:cond delay="0"/>
                            </p:stCondLst>
                            <p:childTnLst>
                              <p:par>
                                <p:cTn id="193" presetID="18" presetClass="entr" presetSubtype="12" fill="hold" nodeType="clickEffect">
                                  <p:stCondLst>
                                    <p:cond delay="0"/>
                                  </p:stCondLst>
                                  <p:childTnLst>
                                    <p:set>
                                      <p:cBhvr>
                                        <p:cTn id="194" dur="1" fill="hold">
                                          <p:stCondLst>
                                            <p:cond delay="0"/>
                                          </p:stCondLst>
                                        </p:cTn>
                                        <p:tgtEl>
                                          <p:spTgt spid="66"/>
                                        </p:tgtEl>
                                        <p:attrNameLst>
                                          <p:attrName>style.visibility</p:attrName>
                                        </p:attrNameLst>
                                      </p:cBhvr>
                                      <p:to>
                                        <p:strVal val="visible"/>
                                      </p:to>
                                    </p:set>
                                    <p:animEffect transition="in" filter="strips(downLeft)">
                                      <p:cBhvr>
                                        <p:cTn id="195" dur="500"/>
                                        <p:tgtEl>
                                          <p:spTgt spid="66"/>
                                        </p:tgtEl>
                                      </p:cBhvr>
                                    </p:animEffect>
                                  </p:childTnLst>
                                </p:cTn>
                              </p:par>
                            </p:childTnLst>
                          </p:cTn>
                        </p:par>
                      </p:childTnLst>
                    </p:cTn>
                  </p:par>
                  <p:par>
                    <p:cTn id="196" fill="hold">
                      <p:stCondLst>
                        <p:cond delay="indefinite"/>
                      </p:stCondLst>
                      <p:childTnLst>
                        <p:par>
                          <p:cTn id="197" fill="hold">
                            <p:stCondLst>
                              <p:cond delay="0"/>
                            </p:stCondLst>
                            <p:childTnLst>
                              <p:par>
                                <p:cTn id="198" presetID="18" presetClass="entr" presetSubtype="6" fill="hold" grpId="0" nodeType="clickEffect">
                                  <p:stCondLst>
                                    <p:cond delay="0"/>
                                  </p:stCondLst>
                                  <p:childTnLst>
                                    <p:set>
                                      <p:cBhvr>
                                        <p:cTn id="199" dur="1" fill="hold">
                                          <p:stCondLst>
                                            <p:cond delay="0"/>
                                          </p:stCondLst>
                                        </p:cTn>
                                        <p:tgtEl>
                                          <p:spTgt spid="49"/>
                                        </p:tgtEl>
                                        <p:attrNameLst>
                                          <p:attrName>style.visibility</p:attrName>
                                        </p:attrNameLst>
                                      </p:cBhvr>
                                      <p:to>
                                        <p:strVal val="visible"/>
                                      </p:to>
                                    </p:set>
                                    <p:animEffect transition="in" filter="strips(downRight)">
                                      <p:cBhvr>
                                        <p:cTn id="200" dur="500"/>
                                        <p:tgtEl>
                                          <p:spTgt spid="49"/>
                                        </p:tgtEl>
                                      </p:cBhvr>
                                    </p:animEffect>
                                  </p:childTnLst>
                                </p:cTn>
                              </p:par>
                            </p:childTnLst>
                          </p:cTn>
                        </p:par>
                      </p:childTnLst>
                    </p:cTn>
                  </p:par>
                  <p:par>
                    <p:cTn id="201" fill="hold">
                      <p:stCondLst>
                        <p:cond delay="indefinite"/>
                      </p:stCondLst>
                      <p:childTnLst>
                        <p:par>
                          <p:cTn id="202" fill="hold">
                            <p:stCondLst>
                              <p:cond delay="0"/>
                            </p:stCondLst>
                            <p:childTnLst>
                              <p:par>
                                <p:cTn id="203" presetID="18" presetClass="entr" presetSubtype="6" fill="hold" nodeType="clickEffect">
                                  <p:stCondLst>
                                    <p:cond delay="0"/>
                                  </p:stCondLst>
                                  <p:childTnLst>
                                    <p:set>
                                      <p:cBhvr>
                                        <p:cTn id="204" dur="1" fill="hold">
                                          <p:stCondLst>
                                            <p:cond delay="0"/>
                                          </p:stCondLst>
                                        </p:cTn>
                                        <p:tgtEl>
                                          <p:spTgt spid="51218"/>
                                        </p:tgtEl>
                                        <p:attrNameLst>
                                          <p:attrName>style.visibility</p:attrName>
                                        </p:attrNameLst>
                                      </p:cBhvr>
                                      <p:to>
                                        <p:strVal val="visible"/>
                                      </p:to>
                                    </p:set>
                                    <p:animEffect transition="in" filter="strips(downRight)">
                                      <p:cBhvr>
                                        <p:cTn id="205" dur="500"/>
                                        <p:tgtEl>
                                          <p:spTgt spid="51218"/>
                                        </p:tgtEl>
                                      </p:cBhvr>
                                    </p:animEffect>
                                  </p:childTnLst>
                                </p:cTn>
                              </p:par>
                            </p:childTnLst>
                          </p:cTn>
                        </p:par>
                      </p:childTnLst>
                    </p:cTn>
                  </p:par>
                  <p:par>
                    <p:cTn id="206" fill="hold">
                      <p:stCondLst>
                        <p:cond delay="indefinite"/>
                      </p:stCondLst>
                      <p:childTnLst>
                        <p:par>
                          <p:cTn id="207" fill="hold">
                            <p:stCondLst>
                              <p:cond delay="0"/>
                            </p:stCondLst>
                            <p:childTnLst>
                              <p:par>
                                <p:cTn id="208" presetID="18" presetClass="entr" presetSubtype="6" fill="hold" grpId="0" nodeType="clickEffect">
                                  <p:stCondLst>
                                    <p:cond delay="0"/>
                                  </p:stCondLst>
                                  <p:childTnLst>
                                    <p:set>
                                      <p:cBhvr>
                                        <p:cTn id="209" dur="1" fill="hold">
                                          <p:stCondLst>
                                            <p:cond delay="0"/>
                                          </p:stCondLst>
                                        </p:cTn>
                                        <p:tgtEl>
                                          <p:spTgt spid="73"/>
                                        </p:tgtEl>
                                        <p:attrNameLst>
                                          <p:attrName>style.visibility</p:attrName>
                                        </p:attrNameLst>
                                      </p:cBhvr>
                                      <p:to>
                                        <p:strVal val="visible"/>
                                      </p:to>
                                    </p:set>
                                    <p:animEffect transition="in" filter="strips(downRight)">
                                      <p:cBhvr>
                                        <p:cTn id="210" dur="500"/>
                                        <p:tgtEl>
                                          <p:spTgt spid="73"/>
                                        </p:tgtEl>
                                      </p:cBhvr>
                                    </p:animEffect>
                                  </p:childTnLst>
                                </p:cTn>
                              </p:par>
                            </p:childTnLst>
                          </p:cTn>
                        </p:par>
                      </p:childTnLst>
                    </p:cTn>
                  </p:par>
                  <p:par>
                    <p:cTn id="211" fill="hold">
                      <p:stCondLst>
                        <p:cond delay="indefinite"/>
                      </p:stCondLst>
                      <p:childTnLst>
                        <p:par>
                          <p:cTn id="212" fill="hold">
                            <p:stCondLst>
                              <p:cond delay="0"/>
                            </p:stCondLst>
                            <p:childTnLst>
                              <p:par>
                                <p:cTn id="213" presetID="18" presetClass="entr" presetSubtype="6" fill="hold" grpId="0" nodeType="clickEffect">
                                  <p:stCondLst>
                                    <p:cond delay="0"/>
                                  </p:stCondLst>
                                  <p:childTnLst>
                                    <p:set>
                                      <p:cBhvr>
                                        <p:cTn id="214" dur="1" fill="hold">
                                          <p:stCondLst>
                                            <p:cond delay="0"/>
                                          </p:stCondLst>
                                        </p:cTn>
                                        <p:tgtEl>
                                          <p:spTgt spid="44"/>
                                        </p:tgtEl>
                                        <p:attrNameLst>
                                          <p:attrName>style.visibility</p:attrName>
                                        </p:attrNameLst>
                                      </p:cBhvr>
                                      <p:to>
                                        <p:strVal val="visible"/>
                                      </p:to>
                                    </p:set>
                                    <p:animEffect transition="in" filter="strips(downRight)">
                                      <p:cBhvr>
                                        <p:cTn id="215" dur="500"/>
                                        <p:tgtEl>
                                          <p:spTgt spid="44"/>
                                        </p:tgtEl>
                                      </p:cBhvr>
                                    </p:animEffect>
                                  </p:childTnLst>
                                </p:cTn>
                              </p:par>
                            </p:childTnLst>
                          </p:cTn>
                        </p:par>
                      </p:childTnLst>
                    </p:cTn>
                  </p:par>
                  <p:par>
                    <p:cTn id="216" fill="hold">
                      <p:stCondLst>
                        <p:cond delay="indefinite"/>
                      </p:stCondLst>
                      <p:childTnLst>
                        <p:par>
                          <p:cTn id="217" fill="hold">
                            <p:stCondLst>
                              <p:cond delay="0"/>
                            </p:stCondLst>
                            <p:childTnLst>
                              <p:par>
                                <p:cTn id="218" presetID="18" presetClass="entr" presetSubtype="6" fill="hold" grpId="0" nodeType="clickEffect">
                                  <p:stCondLst>
                                    <p:cond delay="0"/>
                                  </p:stCondLst>
                                  <p:childTnLst>
                                    <p:set>
                                      <p:cBhvr>
                                        <p:cTn id="219" dur="1" fill="hold">
                                          <p:stCondLst>
                                            <p:cond delay="0"/>
                                          </p:stCondLst>
                                        </p:cTn>
                                        <p:tgtEl>
                                          <p:spTgt spid="45"/>
                                        </p:tgtEl>
                                        <p:attrNameLst>
                                          <p:attrName>style.visibility</p:attrName>
                                        </p:attrNameLst>
                                      </p:cBhvr>
                                      <p:to>
                                        <p:strVal val="visible"/>
                                      </p:to>
                                    </p:set>
                                    <p:animEffect transition="in" filter="strips(downRight)">
                                      <p:cBhvr>
                                        <p:cTn id="22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49" grpId="0" animBg="1"/>
      <p:bldP spid="2" grpId="0"/>
      <p:bldP spid="28" grpId="0" animBg="1"/>
      <p:bldP spid="30" grpId="0" animBg="1"/>
      <p:bldP spid="35" grpId="0" animBg="1"/>
      <p:bldP spid="36" grpId="0" animBg="1"/>
      <p:bldP spid="44" grpId="0" animBg="1"/>
      <p:bldP spid="4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1885960" y="4699118"/>
            <a:ext cx="2143140" cy="785818"/>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9" name="Rectangle 48"/>
          <p:cNvSpPr/>
          <p:nvPr/>
        </p:nvSpPr>
        <p:spPr>
          <a:xfrm>
            <a:off x="1885960" y="4000504"/>
            <a:ext cx="2143140" cy="642942"/>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57200" y="142852"/>
            <a:ext cx="8229600" cy="785818"/>
          </a:xfrm>
        </p:spPr>
        <p:txBody>
          <a:bodyPr>
            <a:normAutofit/>
          </a:bodyPr>
          <a:lstStyle/>
          <a:p>
            <a:r>
              <a:rPr lang="en-IN" sz="3200" b="1" dirty="0" smtClean="0"/>
              <a:t>Case 3: Relatively Less Elastic Supply</a:t>
            </a:r>
          </a:p>
        </p:txBody>
      </p:sp>
      <p:sp>
        <p:nvSpPr>
          <p:cNvPr id="3" name="Content Placeholder 2"/>
          <p:cNvSpPr>
            <a:spLocks noGrp="1"/>
          </p:cNvSpPr>
          <p:nvPr>
            <p:ph idx="1"/>
          </p:nvPr>
        </p:nvSpPr>
        <p:spPr>
          <a:xfrm>
            <a:off x="671514" y="714356"/>
            <a:ext cx="8329642" cy="5715040"/>
          </a:xfrm>
        </p:spPr>
        <p:txBody>
          <a:bodyPr>
            <a:normAutofit/>
          </a:bodyPr>
          <a:lstStyle/>
          <a:p>
            <a:pPr marL="0" indent="0" algn="just">
              <a:spcBef>
                <a:spcPts val="0"/>
              </a:spcBef>
              <a:buNone/>
            </a:pPr>
            <a:r>
              <a:rPr lang="en-IN" dirty="0" smtClean="0"/>
              <a:t>In this case larger tax burden falls is on the seller and small burden falls on the buyer. </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64291" y="4321975"/>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85960" y="6143644"/>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2671778" y="3214686"/>
            <a:ext cx="3857652" cy="2214578"/>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457596" y="3571876"/>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528902" y="2571744"/>
            <a:ext cx="3429024"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3002306" y="5065616"/>
            <a:ext cx="2052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4419136" y="5404850"/>
            <a:ext cx="1476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742952" y="3000372"/>
          <a:ext cx="857256" cy="392114"/>
        </p:xfrm>
        <a:graphic>
          <a:graphicData uri="http://schemas.openxmlformats.org/presentationml/2006/ole">
            <p:oleObj spid="_x0000_s57346"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815182" y="6215082"/>
          <a:ext cx="1143008" cy="428604"/>
        </p:xfrm>
        <a:graphic>
          <a:graphicData uri="http://schemas.openxmlformats.org/presentationml/2006/ole">
            <p:oleObj spid="_x0000_s57347"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528770" y="4390322"/>
          <a:ext cx="396000" cy="396000"/>
        </p:xfrm>
        <a:graphic>
          <a:graphicData uri="http://schemas.openxmlformats.org/presentationml/2006/ole">
            <p:oleObj spid="_x0000_s57348" name="Equation" r:id="rId5" imgW="139680" imgH="164880" progId="Equation.3">
              <p:embed/>
            </p:oleObj>
          </a:graphicData>
        </a:graphic>
      </p:graphicFrame>
      <p:graphicFrame>
        <p:nvGraphicFramePr>
          <p:cNvPr id="1031" name="Object 7"/>
          <p:cNvGraphicFramePr>
            <a:graphicFrameLocks noChangeAspect="1"/>
          </p:cNvGraphicFramePr>
          <p:nvPr/>
        </p:nvGraphicFramePr>
        <p:xfrm>
          <a:off x="1457332" y="5286388"/>
          <a:ext cx="396000" cy="396000"/>
        </p:xfrm>
        <a:graphic>
          <a:graphicData uri="http://schemas.openxmlformats.org/presentationml/2006/ole">
            <p:oleObj spid="_x0000_s57349" name="Equation" r:id="rId6" imgW="164880" imgH="177480" progId="Equation.3">
              <p:embed/>
            </p:oleObj>
          </a:graphicData>
        </a:graphic>
      </p:graphicFrame>
      <p:graphicFrame>
        <p:nvGraphicFramePr>
          <p:cNvPr id="1032" name="Object 8"/>
          <p:cNvGraphicFramePr>
            <a:graphicFrameLocks noChangeAspect="1"/>
          </p:cNvGraphicFramePr>
          <p:nvPr/>
        </p:nvGraphicFramePr>
        <p:xfrm>
          <a:off x="4990422" y="6143644"/>
          <a:ext cx="396000" cy="396000"/>
        </p:xfrm>
        <a:graphic>
          <a:graphicData uri="http://schemas.openxmlformats.org/presentationml/2006/ole">
            <p:oleObj spid="_x0000_s57350"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990422" y="4176008"/>
          <a:ext cx="396000" cy="396000"/>
        </p:xfrm>
        <a:graphic>
          <a:graphicData uri="http://schemas.openxmlformats.org/presentationml/2006/ole">
            <p:oleObj spid="_x0000_s57351"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6600868" y="5357826"/>
          <a:ext cx="396000" cy="396000"/>
        </p:xfrm>
        <a:graphic>
          <a:graphicData uri="http://schemas.openxmlformats.org/presentationml/2006/ole">
            <p:oleObj spid="_x0000_s57352"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6529430" y="3357562"/>
          <a:ext cx="396000" cy="396000"/>
        </p:xfrm>
        <a:graphic>
          <a:graphicData uri="http://schemas.openxmlformats.org/presentationml/2006/ole">
            <p:oleObj spid="_x0000_s57353" name="Equation" r:id="rId10" imgW="126720" imgH="177480" progId="Equation.3">
              <p:embed/>
            </p:oleObj>
          </a:graphicData>
        </a:graphic>
      </p:graphicFrame>
      <p:graphicFrame>
        <p:nvGraphicFramePr>
          <p:cNvPr id="1036" name="Object 12"/>
          <p:cNvGraphicFramePr>
            <a:graphicFrameLocks noChangeAspect="1"/>
          </p:cNvGraphicFramePr>
          <p:nvPr/>
        </p:nvGraphicFramePr>
        <p:xfrm>
          <a:off x="3133034" y="5676206"/>
          <a:ext cx="396000" cy="396000"/>
        </p:xfrm>
        <a:graphic>
          <a:graphicData uri="http://schemas.openxmlformats.org/presentationml/2006/ole">
            <p:oleObj spid="_x0000_s57354" name="Equation" r:id="rId11" imgW="126720" imgH="177480" progId="Equation.3">
              <p:embed/>
            </p:oleObj>
          </a:graphicData>
        </a:graphic>
      </p:graphicFrame>
      <p:graphicFrame>
        <p:nvGraphicFramePr>
          <p:cNvPr id="1037" name="Object 13"/>
          <p:cNvGraphicFramePr>
            <a:graphicFrameLocks noChangeAspect="1"/>
          </p:cNvGraphicFramePr>
          <p:nvPr/>
        </p:nvGraphicFramePr>
        <p:xfrm>
          <a:off x="2100274" y="4929198"/>
          <a:ext cx="396000" cy="396000"/>
        </p:xfrm>
        <a:graphic>
          <a:graphicData uri="http://schemas.openxmlformats.org/presentationml/2006/ole">
            <p:oleObj spid="_x0000_s57355" name="Equation" r:id="rId12" imgW="152280" imgH="215640" progId="Equation.3">
              <p:embed/>
            </p:oleObj>
          </a:graphicData>
        </a:graphic>
      </p:graphicFrame>
      <p:graphicFrame>
        <p:nvGraphicFramePr>
          <p:cNvPr id="1038" name="Object 14"/>
          <p:cNvGraphicFramePr>
            <a:graphicFrameLocks noChangeAspect="1"/>
          </p:cNvGraphicFramePr>
          <p:nvPr/>
        </p:nvGraphicFramePr>
        <p:xfrm>
          <a:off x="3814786" y="3500438"/>
          <a:ext cx="396000" cy="396000"/>
        </p:xfrm>
        <a:graphic>
          <a:graphicData uri="http://schemas.openxmlformats.org/presentationml/2006/ole">
            <p:oleObj spid="_x0000_s57356" name="Equation" r:id="rId13" imgW="177480" imgH="215640" progId="Equation.3">
              <p:embed/>
            </p:oleObj>
          </a:graphicData>
        </a:graphic>
      </p:graphicFrame>
      <p:graphicFrame>
        <p:nvGraphicFramePr>
          <p:cNvPr id="1039" name="Object 15"/>
          <p:cNvGraphicFramePr>
            <a:graphicFrameLocks noChangeAspect="1"/>
          </p:cNvGraphicFramePr>
          <p:nvPr/>
        </p:nvGraphicFramePr>
        <p:xfrm>
          <a:off x="3886224" y="6143644"/>
          <a:ext cx="396000" cy="396000"/>
        </p:xfrm>
        <a:graphic>
          <a:graphicData uri="http://schemas.openxmlformats.org/presentationml/2006/ole">
            <p:oleObj spid="_x0000_s57357" name="Equation" r:id="rId14" imgW="190440" imgH="215640" progId="Equation.3">
              <p:embed/>
            </p:oleObj>
          </a:graphicData>
        </a:graphic>
      </p:graphicFrame>
      <p:graphicFrame>
        <p:nvGraphicFramePr>
          <p:cNvPr id="1040" name="Object 16"/>
          <p:cNvGraphicFramePr>
            <a:graphicFrameLocks noChangeAspect="1"/>
          </p:cNvGraphicFramePr>
          <p:nvPr/>
        </p:nvGraphicFramePr>
        <p:xfrm>
          <a:off x="1671646" y="6104834"/>
          <a:ext cx="396000" cy="396000"/>
        </p:xfrm>
        <a:graphic>
          <a:graphicData uri="http://schemas.openxmlformats.org/presentationml/2006/ole">
            <p:oleObj spid="_x0000_s57358" name="Equation" r:id="rId15" imgW="152280" imgH="177480" progId="Equation.3">
              <p:embed/>
            </p:oleObj>
          </a:graphicData>
        </a:graphic>
      </p:graphicFrame>
      <p:graphicFrame>
        <p:nvGraphicFramePr>
          <p:cNvPr id="1041" name="Object 17"/>
          <p:cNvGraphicFramePr>
            <a:graphicFrameLocks noChangeAspect="1"/>
          </p:cNvGraphicFramePr>
          <p:nvPr/>
        </p:nvGraphicFramePr>
        <p:xfrm>
          <a:off x="5957926" y="2285992"/>
          <a:ext cx="395288" cy="395288"/>
        </p:xfrm>
        <a:graphic>
          <a:graphicData uri="http://schemas.openxmlformats.org/presentationml/2006/ole">
            <p:oleObj spid="_x0000_s57359" name="Equation" r:id="rId16" imgW="152280" imgH="215640" progId="Equation.3">
              <p:embed/>
            </p:oleObj>
          </a:graphicData>
        </a:graphic>
      </p:graphicFrame>
      <p:cxnSp>
        <p:nvCxnSpPr>
          <p:cNvPr id="43" name="Straight Connector 42"/>
          <p:cNvCxnSpPr/>
          <p:nvPr/>
        </p:nvCxnSpPr>
        <p:spPr>
          <a:xfrm>
            <a:off x="1885960" y="4000504"/>
            <a:ext cx="212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5886488" y="4000504"/>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529430" y="4429132"/>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100538" y="3023530"/>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243282" y="2143116"/>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4100538" y="5419742"/>
          <a:ext cx="334963" cy="366712"/>
        </p:xfrm>
        <a:graphic>
          <a:graphicData uri="http://schemas.openxmlformats.org/presentationml/2006/ole">
            <p:oleObj spid="_x0000_s57360" name="Equation" r:id="rId17" imgW="139680" imgH="164880" progId="Equation.3">
              <p:embed/>
            </p:oleObj>
          </a:graphicData>
        </a:graphic>
      </p:graphicFrame>
      <p:sp>
        <p:nvSpPr>
          <p:cNvPr id="35" name="Right Brace 34"/>
          <p:cNvSpPr/>
          <p:nvPr/>
        </p:nvSpPr>
        <p:spPr>
          <a:xfrm flipH="1">
            <a:off x="3743348" y="4214818"/>
            <a:ext cx="188595" cy="1214446"/>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5172108" y="5572140"/>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3886224" y="5143512"/>
            <a:ext cx="1214446" cy="571504"/>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219274" y="5857892"/>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4314853" y="3929066"/>
            <a:ext cx="612000" cy="360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85960" y="5492328"/>
            <a:ext cx="212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69" name="Straight Connector 68"/>
          <p:cNvCxnSpPr/>
          <p:nvPr/>
        </p:nvCxnSpPr>
        <p:spPr>
          <a:xfrm>
            <a:off x="1885960" y="4643446"/>
            <a:ext cx="3240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39894" y="3797299"/>
          <a:ext cx="431800" cy="517525"/>
        </p:xfrm>
        <a:graphic>
          <a:graphicData uri="http://schemas.openxmlformats.org/presentationml/2006/ole">
            <p:oleObj spid="_x0000_s57361" name="Equation" r:id="rId18" imgW="152280" imgH="215640" progId="Equation.3">
              <p:embed/>
            </p:oleObj>
          </a:graphicData>
        </a:graphic>
      </p:graphicFrame>
      <p:graphicFrame>
        <p:nvGraphicFramePr>
          <p:cNvPr id="51218" name="Object 18"/>
          <p:cNvGraphicFramePr>
            <a:graphicFrameLocks noChangeAspect="1"/>
          </p:cNvGraphicFramePr>
          <p:nvPr/>
        </p:nvGraphicFramePr>
        <p:xfrm>
          <a:off x="4029100" y="4714884"/>
          <a:ext cx="457200" cy="366713"/>
        </p:xfrm>
        <a:graphic>
          <a:graphicData uri="http://schemas.openxmlformats.org/presentationml/2006/ole">
            <p:oleObj spid="_x0000_s57362" name="Equation" r:id="rId19" imgW="190440" imgH="164880" progId="Equation.3">
              <p:embed/>
            </p:oleObj>
          </a:graphicData>
        </a:graphic>
      </p:graphicFrame>
      <p:cxnSp>
        <p:nvCxnSpPr>
          <p:cNvPr id="70" name="Straight Arrow Connector 69"/>
          <p:cNvCxnSpPr/>
          <p:nvPr/>
        </p:nvCxnSpPr>
        <p:spPr>
          <a:xfrm rot="5400000" flipH="1" flipV="1">
            <a:off x="1849068" y="4319214"/>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386026" y="2786058"/>
          <a:ext cx="395288" cy="395287"/>
        </p:xfrm>
        <a:graphic>
          <a:graphicData uri="http://schemas.openxmlformats.org/presentationml/2006/ole">
            <p:oleObj spid="_x0000_s57363" name="Equation" r:id="rId20" imgW="164880" imgH="164880" progId="Equation.3">
              <p:embed/>
            </p:oleObj>
          </a:graphicData>
        </a:graphic>
      </p:graphicFrame>
      <p:sp>
        <p:nvSpPr>
          <p:cNvPr id="44" name="Rectangle 43"/>
          <p:cNvSpPr/>
          <p:nvPr/>
        </p:nvSpPr>
        <p:spPr>
          <a:xfrm>
            <a:off x="87172" y="4587774"/>
            <a:ext cx="1428728"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sp>
        <p:nvSpPr>
          <p:cNvPr id="45" name="Rectangle 44"/>
          <p:cNvSpPr/>
          <p:nvPr/>
        </p:nvSpPr>
        <p:spPr>
          <a:xfrm>
            <a:off x="142844" y="3929066"/>
            <a:ext cx="1314488"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1219"/>
                                        </p:tgtEl>
                                        <p:attrNameLst>
                                          <p:attrName>style.visibility</p:attrName>
                                        </p:attrNameLst>
                                      </p:cBhvr>
                                      <p:to>
                                        <p:strVal val="visible"/>
                                      </p:to>
                                    </p:set>
                                    <p:animEffect transition="in" filter="strips(downRight)">
                                      <p:cBhvr>
                                        <p:cTn id="54" dur="500"/>
                                        <p:tgtEl>
                                          <p:spTgt spid="512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par>
                                <p:cTn id="65" presetID="18" presetClass="entr" presetSubtype="6" fill="hold" nodeType="withEffect">
                                  <p:stCondLst>
                                    <p:cond delay="0"/>
                                  </p:stCondLst>
                                  <p:childTnLst>
                                    <p:set>
                                      <p:cBhvr>
                                        <p:cTn id="66" dur="1" fill="hold">
                                          <p:stCondLst>
                                            <p:cond delay="0"/>
                                          </p:stCondLst>
                                        </p:cTn>
                                        <p:tgtEl>
                                          <p:spTgt spid="1036"/>
                                        </p:tgtEl>
                                        <p:attrNameLst>
                                          <p:attrName>style.visibility</p:attrName>
                                        </p:attrNameLst>
                                      </p:cBhvr>
                                      <p:to>
                                        <p:strVal val="visible"/>
                                      </p:to>
                                    </p:set>
                                    <p:animEffect transition="in" filter="strips(downRight)">
                                      <p:cBhvr>
                                        <p:cTn id="67" dur="500"/>
                                        <p:tgtEl>
                                          <p:spTgt spid="1036"/>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strips(downRight)">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strips(downRight)">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1033"/>
                                        </p:tgtEl>
                                        <p:attrNameLst>
                                          <p:attrName>style.visibility</p:attrName>
                                        </p:attrNameLst>
                                      </p:cBhvr>
                                      <p:to>
                                        <p:strVal val="visible"/>
                                      </p:to>
                                    </p:set>
                                    <p:animEffect transition="in" filter="strips(downRight)">
                                      <p:cBhvr>
                                        <p:cTn id="82" dur="500"/>
                                        <p:tgtEl>
                                          <p:spTgt spid="1033"/>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nodeType="clickEffect">
                                  <p:stCondLst>
                                    <p:cond delay="0"/>
                                  </p:stCondLst>
                                  <p:childTnLst>
                                    <p:set>
                                      <p:cBhvr>
                                        <p:cTn id="86" dur="1" fill="hold">
                                          <p:stCondLst>
                                            <p:cond delay="0"/>
                                          </p:stCondLst>
                                        </p:cTn>
                                        <p:tgtEl>
                                          <p:spTgt spid="69"/>
                                        </p:tgtEl>
                                        <p:attrNameLst>
                                          <p:attrName>style.visibility</p:attrName>
                                        </p:attrNameLst>
                                      </p:cBhvr>
                                      <p:to>
                                        <p:strVal val="visible"/>
                                      </p:to>
                                    </p:set>
                                    <p:animEffect transition="in" filter="strips(downLeft)">
                                      <p:cBhvr>
                                        <p:cTn id="87" dur="500"/>
                                        <p:tgtEl>
                                          <p:spTgt spid="6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1029"/>
                                        </p:tgtEl>
                                        <p:attrNameLst>
                                          <p:attrName>style.visibility</p:attrName>
                                        </p:attrNameLst>
                                      </p:cBhvr>
                                      <p:to>
                                        <p:strVal val="visible"/>
                                      </p:to>
                                    </p:set>
                                    <p:animEffect transition="in" filter="strips(downRight)">
                                      <p:cBhvr>
                                        <p:cTn id="92" dur="500"/>
                                        <p:tgtEl>
                                          <p:spTgt spid="102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12"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strips(downLeft)">
                                      <p:cBhvr>
                                        <p:cTn id="97" dur="500"/>
                                        <p:tgtEl>
                                          <p:spTgt spid="19"/>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2"/>
                                        </p:tgtEl>
                                        <p:attrNameLst>
                                          <p:attrName>style.visibility</p:attrName>
                                        </p:attrNameLst>
                                      </p:cBhvr>
                                      <p:to>
                                        <p:strVal val="visible"/>
                                      </p:to>
                                    </p:set>
                                    <p:animEffect transition="in" filter="strips(downRight)">
                                      <p:cBhvr>
                                        <p:cTn id="102" dur="500"/>
                                        <p:tgtEl>
                                          <p:spTgt spid="1032"/>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strips(downRight)">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nodeType="clickEffect">
                                  <p:stCondLst>
                                    <p:cond delay="0"/>
                                  </p:stCondLst>
                                  <p:childTnLst>
                                    <p:set>
                                      <p:cBhvr>
                                        <p:cTn id="111" dur="1" fill="hold">
                                          <p:stCondLst>
                                            <p:cond delay="0"/>
                                          </p:stCondLst>
                                        </p:cTn>
                                        <p:tgtEl>
                                          <p:spTgt spid="1037"/>
                                        </p:tgtEl>
                                        <p:attrNameLst>
                                          <p:attrName>style.visibility</p:attrName>
                                        </p:attrNameLst>
                                      </p:cBhvr>
                                      <p:to>
                                        <p:strVal val="visible"/>
                                      </p:to>
                                    </p:set>
                                    <p:animEffect transition="in" filter="strips(downRight)">
                                      <p:cBhvr>
                                        <p:cTn id="112" dur="500"/>
                                        <p:tgtEl>
                                          <p:spTgt spid="1037"/>
                                        </p:tgtEl>
                                      </p:cBhvr>
                                    </p:animEffect>
                                  </p:childTnLst>
                                </p:cTn>
                              </p:par>
                              <p:par>
                                <p:cTn id="113" presetID="18" presetClass="entr" presetSubtype="6" fill="hold" nodeType="withEffect">
                                  <p:stCondLst>
                                    <p:cond delay="0"/>
                                  </p:stCondLst>
                                  <p:childTnLst>
                                    <p:set>
                                      <p:cBhvr>
                                        <p:cTn id="114" dur="1" fill="hold">
                                          <p:stCondLst>
                                            <p:cond delay="0"/>
                                          </p:stCondLst>
                                        </p:cTn>
                                        <p:tgtEl>
                                          <p:spTgt spid="1041"/>
                                        </p:tgtEl>
                                        <p:attrNameLst>
                                          <p:attrName>style.visibility</p:attrName>
                                        </p:attrNameLst>
                                      </p:cBhvr>
                                      <p:to>
                                        <p:strVal val="visible"/>
                                      </p:to>
                                    </p:set>
                                    <p:animEffect transition="in" filter="strips(downRight)">
                                      <p:cBhvr>
                                        <p:cTn id="115" dur="500"/>
                                        <p:tgtEl>
                                          <p:spTgt spid="1041"/>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3" fill="hold" nodeType="clickEffect">
                                  <p:stCondLst>
                                    <p:cond delay="0"/>
                                  </p:stCondLst>
                                  <p:childTnLst>
                                    <p:set>
                                      <p:cBhvr>
                                        <p:cTn id="119" dur="1" fill="hold">
                                          <p:stCondLst>
                                            <p:cond delay="0"/>
                                          </p:stCondLst>
                                        </p:cTn>
                                        <p:tgtEl>
                                          <p:spTgt spid="29"/>
                                        </p:tgtEl>
                                        <p:attrNameLst>
                                          <p:attrName>style.visibility</p:attrName>
                                        </p:attrNameLst>
                                      </p:cBhvr>
                                      <p:to>
                                        <p:strVal val="visible"/>
                                      </p:to>
                                    </p:set>
                                    <p:animEffect transition="in" filter="strips(upRight)">
                                      <p:cBhvr>
                                        <p:cTn id="120" dur="500"/>
                                        <p:tgtEl>
                                          <p:spTgt spid="29"/>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grpId="0" nodeType="clickEffect">
                                  <p:stCondLst>
                                    <p:cond delay="0"/>
                                  </p:stCondLst>
                                  <p:childTnLst>
                                    <p:set>
                                      <p:cBhvr>
                                        <p:cTn id="124" dur="1" fill="hold">
                                          <p:stCondLst>
                                            <p:cond delay="0"/>
                                          </p:stCondLst>
                                        </p:cTn>
                                        <p:tgtEl>
                                          <p:spTgt spid="30"/>
                                        </p:tgtEl>
                                        <p:attrNameLst>
                                          <p:attrName>style.visibility</p:attrName>
                                        </p:attrNameLst>
                                      </p:cBhvr>
                                      <p:to>
                                        <p:strVal val="visible"/>
                                      </p:to>
                                    </p:set>
                                    <p:animEffect transition="in" filter="strips(downRight)">
                                      <p:cBhvr>
                                        <p:cTn id="125" dur="500"/>
                                        <p:tgtEl>
                                          <p:spTgt spid="30"/>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1038"/>
                                        </p:tgtEl>
                                        <p:attrNameLst>
                                          <p:attrName>style.visibility</p:attrName>
                                        </p:attrNameLst>
                                      </p:cBhvr>
                                      <p:to>
                                        <p:strVal val="visible"/>
                                      </p:to>
                                    </p:set>
                                    <p:animEffect transition="in" filter="strips(downRight)">
                                      <p:cBhvr>
                                        <p:cTn id="130" dur="500"/>
                                        <p:tgtEl>
                                          <p:spTgt spid="1038"/>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strips(downLeft)">
                                      <p:cBhvr>
                                        <p:cTn id="135" dur="500"/>
                                        <p:tgtEl>
                                          <p:spTgt spid="43"/>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51217"/>
                                        </p:tgtEl>
                                        <p:attrNameLst>
                                          <p:attrName>style.visibility</p:attrName>
                                        </p:attrNameLst>
                                      </p:cBhvr>
                                      <p:to>
                                        <p:strVal val="visible"/>
                                      </p:to>
                                    </p:set>
                                    <p:animEffect transition="in" filter="strips(downRight)">
                                      <p:cBhvr>
                                        <p:cTn id="140" dur="500"/>
                                        <p:tgtEl>
                                          <p:spTgt spid="51217"/>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18"/>
                                        </p:tgtEl>
                                        <p:attrNameLst>
                                          <p:attrName>style.visibility</p:attrName>
                                        </p:attrNameLst>
                                      </p:cBhvr>
                                      <p:to>
                                        <p:strVal val="visible"/>
                                      </p:to>
                                    </p:set>
                                    <p:animEffect transition="in" filter="strips(downLeft)">
                                      <p:cBhvr>
                                        <p:cTn id="145" dur="500"/>
                                        <p:tgtEl>
                                          <p:spTgt spid="1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6" fill="hold" nodeType="clickEffect">
                                  <p:stCondLst>
                                    <p:cond delay="0"/>
                                  </p:stCondLst>
                                  <p:childTnLst>
                                    <p:set>
                                      <p:cBhvr>
                                        <p:cTn id="149" dur="1" fill="hold">
                                          <p:stCondLst>
                                            <p:cond delay="0"/>
                                          </p:stCondLst>
                                        </p:cTn>
                                        <p:tgtEl>
                                          <p:spTgt spid="1039"/>
                                        </p:tgtEl>
                                        <p:attrNameLst>
                                          <p:attrName>style.visibility</p:attrName>
                                        </p:attrNameLst>
                                      </p:cBhvr>
                                      <p:to>
                                        <p:strVal val="visible"/>
                                      </p:to>
                                    </p:set>
                                    <p:animEffect transition="in" filter="strips(downRight)">
                                      <p:cBhvr>
                                        <p:cTn id="150" dur="500"/>
                                        <p:tgtEl>
                                          <p:spTgt spid="1039"/>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48"/>
                                        </p:tgtEl>
                                        <p:attrNameLst>
                                          <p:attrName>style.visibility</p:attrName>
                                        </p:attrNameLst>
                                      </p:cBhvr>
                                      <p:to>
                                        <p:strVal val="visible"/>
                                      </p:to>
                                    </p:set>
                                    <p:animEffect transition="in" filter="strips(downLeft)">
                                      <p:cBhvr>
                                        <p:cTn id="155" dur="500"/>
                                        <p:tgtEl>
                                          <p:spTgt spid="48"/>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12" fill="hold" nodeType="clickEffect">
                                  <p:stCondLst>
                                    <p:cond delay="0"/>
                                  </p:stCondLst>
                                  <p:childTnLst>
                                    <p:set>
                                      <p:cBhvr>
                                        <p:cTn id="159" dur="1" fill="hold">
                                          <p:stCondLst>
                                            <p:cond delay="0"/>
                                          </p:stCondLst>
                                        </p:cTn>
                                        <p:tgtEl>
                                          <p:spTgt spid="70"/>
                                        </p:tgtEl>
                                        <p:attrNameLst>
                                          <p:attrName>style.visibility</p:attrName>
                                        </p:attrNameLst>
                                      </p:cBhvr>
                                      <p:to>
                                        <p:strVal val="visible"/>
                                      </p:to>
                                    </p:set>
                                    <p:animEffect transition="in" filter="strips(downLeft)">
                                      <p:cBhvr>
                                        <p:cTn id="160" dur="500"/>
                                        <p:tgtEl>
                                          <p:spTgt spid="70"/>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12" fill="hold" nodeType="clickEffect">
                                  <p:stCondLst>
                                    <p:cond delay="0"/>
                                  </p:stCondLst>
                                  <p:childTnLst>
                                    <p:set>
                                      <p:cBhvr>
                                        <p:cTn id="164" dur="1" fill="hold">
                                          <p:stCondLst>
                                            <p:cond delay="0"/>
                                          </p:stCondLst>
                                        </p:cTn>
                                        <p:tgtEl>
                                          <p:spTgt spid="47"/>
                                        </p:tgtEl>
                                        <p:attrNameLst>
                                          <p:attrName>style.visibility</p:attrName>
                                        </p:attrNameLst>
                                      </p:cBhvr>
                                      <p:to>
                                        <p:strVal val="visible"/>
                                      </p:to>
                                    </p:set>
                                    <p:animEffect transition="in" filter="strips(downLeft)">
                                      <p:cBhvr>
                                        <p:cTn id="165" dur="500"/>
                                        <p:tgtEl>
                                          <p:spTgt spid="47"/>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nodeType="clickEffect">
                                  <p:stCondLst>
                                    <p:cond delay="0"/>
                                  </p:stCondLst>
                                  <p:childTnLst>
                                    <p:set>
                                      <p:cBhvr>
                                        <p:cTn id="169" dur="1" fill="hold">
                                          <p:stCondLst>
                                            <p:cond delay="0"/>
                                          </p:stCondLst>
                                        </p:cTn>
                                        <p:tgtEl>
                                          <p:spTgt spid="1042"/>
                                        </p:tgtEl>
                                        <p:attrNameLst>
                                          <p:attrName>style.visibility</p:attrName>
                                        </p:attrNameLst>
                                      </p:cBhvr>
                                      <p:to>
                                        <p:strVal val="visible"/>
                                      </p:to>
                                    </p:set>
                                    <p:animEffect transition="in" filter="strips(downRight)">
                                      <p:cBhvr>
                                        <p:cTn id="170" dur="500"/>
                                        <p:tgtEl>
                                          <p:spTgt spid="1042"/>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12" fill="hold" grpId="0" nodeType="clickEffect">
                                  <p:stCondLst>
                                    <p:cond delay="0"/>
                                  </p:stCondLst>
                                  <p:childTnLst>
                                    <p:set>
                                      <p:cBhvr>
                                        <p:cTn id="174" dur="1" fill="hold">
                                          <p:stCondLst>
                                            <p:cond delay="0"/>
                                          </p:stCondLst>
                                        </p:cTn>
                                        <p:tgtEl>
                                          <p:spTgt spid="35"/>
                                        </p:tgtEl>
                                        <p:attrNameLst>
                                          <p:attrName>style.visibility</p:attrName>
                                        </p:attrNameLst>
                                      </p:cBhvr>
                                      <p:to>
                                        <p:strVal val="visible"/>
                                      </p:to>
                                    </p:set>
                                    <p:animEffect transition="in" filter="strips(downLeft)">
                                      <p:cBhvr>
                                        <p:cTn id="175" dur="500"/>
                                        <p:tgtEl>
                                          <p:spTgt spid="35"/>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6" fill="hold" nodeType="click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strips(downRight)">
                                      <p:cBhvr>
                                        <p:cTn id="180" dur="500"/>
                                        <p:tgtEl>
                                          <p:spTgt spid="38"/>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36"/>
                                        </p:tgtEl>
                                        <p:attrNameLst>
                                          <p:attrName>style.visibility</p:attrName>
                                        </p:attrNameLst>
                                      </p:cBhvr>
                                      <p:to>
                                        <p:strVal val="visible"/>
                                      </p:to>
                                    </p:set>
                                    <p:animEffect transition="in" filter="strips(downRight)">
                                      <p:cBhvr>
                                        <p:cTn id="185" dur="500"/>
                                        <p:tgtEl>
                                          <p:spTgt spid="36"/>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nodeType="clickEffect">
                                  <p:stCondLst>
                                    <p:cond delay="0"/>
                                  </p:stCondLst>
                                  <p:childTnLst>
                                    <p:set>
                                      <p:cBhvr>
                                        <p:cTn id="189" dur="1" fill="hold">
                                          <p:stCondLst>
                                            <p:cond delay="0"/>
                                          </p:stCondLst>
                                        </p:cTn>
                                        <p:tgtEl>
                                          <p:spTgt spid="1031"/>
                                        </p:tgtEl>
                                        <p:attrNameLst>
                                          <p:attrName>style.visibility</p:attrName>
                                        </p:attrNameLst>
                                      </p:cBhvr>
                                      <p:to>
                                        <p:strVal val="visible"/>
                                      </p:to>
                                    </p:set>
                                    <p:animEffect transition="in" filter="strips(downRight)">
                                      <p:cBhvr>
                                        <p:cTn id="190" dur="500"/>
                                        <p:tgtEl>
                                          <p:spTgt spid="1031"/>
                                        </p:tgtEl>
                                      </p:cBhvr>
                                    </p:animEffect>
                                  </p:childTnLst>
                                </p:cTn>
                              </p:par>
                            </p:childTnLst>
                          </p:cTn>
                        </p:par>
                      </p:childTnLst>
                    </p:cTn>
                  </p:par>
                  <p:par>
                    <p:cTn id="191" fill="hold">
                      <p:stCondLst>
                        <p:cond delay="indefinite"/>
                      </p:stCondLst>
                      <p:childTnLst>
                        <p:par>
                          <p:cTn id="192" fill="hold">
                            <p:stCondLst>
                              <p:cond delay="0"/>
                            </p:stCondLst>
                            <p:childTnLst>
                              <p:par>
                                <p:cTn id="193" presetID="18" presetClass="entr" presetSubtype="12" fill="hold" nodeType="clickEffect">
                                  <p:stCondLst>
                                    <p:cond delay="0"/>
                                  </p:stCondLst>
                                  <p:childTnLst>
                                    <p:set>
                                      <p:cBhvr>
                                        <p:cTn id="194" dur="1" fill="hold">
                                          <p:stCondLst>
                                            <p:cond delay="0"/>
                                          </p:stCondLst>
                                        </p:cTn>
                                        <p:tgtEl>
                                          <p:spTgt spid="66"/>
                                        </p:tgtEl>
                                        <p:attrNameLst>
                                          <p:attrName>style.visibility</p:attrName>
                                        </p:attrNameLst>
                                      </p:cBhvr>
                                      <p:to>
                                        <p:strVal val="visible"/>
                                      </p:to>
                                    </p:set>
                                    <p:animEffect transition="in" filter="strips(downLeft)">
                                      <p:cBhvr>
                                        <p:cTn id="195" dur="500"/>
                                        <p:tgtEl>
                                          <p:spTgt spid="66"/>
                                        </p:tgtEl>
                                      </p:cBhvr>
                                    </p:animEffect>
                                  </p:childTnLst>
                                </p:cTn>
                              </p:par>
                            </p:childTnLst>
                          </p:cTn>
                        </p:par>
                      </p:childTnLst>
                    </p:cTn>
                  </p:par>
                  <p:par>
                    <p:cTn id="196" fill="hold">
                      <p:stCondLst>
                        <p:cond delay="indefinite"/>
                      </p:stCondLst>
                      <p:childTnLst>
                        <p:par>
                          <p:cTn id="197" fill="hold">
                            <p:stCondLst>
                              <p:cond delay="0"/>
                            </p:stCondLst>
                            <p:childTnLst>
                              <p:par>
                                <p:cTn id="198" presetID="18" presetClass="entr" presetSubtype="6" fill="hold" grpId="0" nodeType="clickEffect">
                                  <p:stCondLst>
                                    <p:cond delay="0"/>
                                  </p:stCondLst>
                                  <p:childTnLst>
                                    <p:set>
                                      <p:cBhvr>
                                        <p:cTn id="199" dur="1" fill="hold">
                                          <p:stCondLst>
                                            <p:cond delay="0"/>
                                          </p:stCondLst>
                                        </p:cTn>
                                        <p:tgtEl>
                                          <p:spTgt spid="49"/>
                                        </p:tgtEl>
                                        <p:attrNameLst>
                                          <p:attrName>style.visibility</p:attrName>
                                        </p:attrNameLst>
                                      </p:cBhvr>
                                      <p:to>
                                        <p:strVal val="visible"/>
                                      </p:to>
                                    </p:set>
                                    <p:animEffect transition="in" filter="strips(downRight)">
                                      <p:cBhvr>
                                        <p:cTn id="200" dur="500"/>
                                        <p:tgtEl>
                                          <p:spTgt spid="49"/>
                                        </p:tgtEl>
                                      </p:cBhvr>
                                    </p:animEffect>
                                  </p:childTnLst>
                                </p:cTn>
                              </p:par>
                            </p:childTnLst>
                          </p:cTn>
                        </p:par>
                      </p:childTnLst>
                    </p:cTn>
                  </p:par>
                  <p:par>
                    <p:cTn id="201" fill="hold">
                      <p:stCondLst>
                        <p:cond delay="indefinite"/>
                      </p:stCondLst>
                      <p:childTnLst>
                        <p:par>
                          <p:cTn id="202" fill="hold">
                            <p:stCondLst>
                              <p:cond delay="0"/>
                            </p:stCondLst>
                            <p:childTnLst>
                              <p:par>
                                <p:cTn id="203" presetID="18" presetClass="entr" presetSubtype="6" fill="hold" nodeType="clickEffect">
                                  <p:stCondLst>
                                    <p:cond delay="0"/>
                                  </p:stCondLst>
                                  <p:childTnLst>
                                    <p:set>
                                      <p:cBhvr>
                                        <p:cTn id="204" dur="1" fill="hold">
                                          <p:stCondLst>
                                            <p:cond delay="0"/>
                                          </p:stCondLst>
                                        </p:cTn>
                                        <p:tgtEl>
                                          <p:spTgt spid="51218"/>
                                        </p:tgtEl>
                                        <p:attrNameLst>
                                          <p:attrName>style.visibility</p:attrName>
                                        </p:attrNameLst>
                                      </p:cBhvr>
                                      <p:to>
                                        <p:strVal val="visible"/>
                                      </p:to>
                                    </p:set>
                                    <p:animEffect transition="in" filter="strips(downRight)">
                                      <p:cBhvr>
                                        <p:cTn id="205" dur="500"/>
                                        <p:tgtEl>
                                          <p:spTgt spid="51218"/>
                                        </p:tgtEl>
                                      </p:cBhvr>
                                    </p:animEffect>
                                  </p:childTnLst>
                                </p:cTn>
                              </p:par>
                            </p:childTnLst>
                          </p:cTn>
                        </p:par>
                      </p:childTnLst>
                    </p:cTn>
                  </p:par>
                  <p:par>
                    <p:cTn id="206" fill="hold">
                      <p:stCondLst>
                        <p:cond delay="indefinite"/>
                      </p:stCondLst>
                      <p:childTnLst>
                        <p:par>
                          <p:cTn id="207" fill="hold">
                            <p:stCondLst>
                              <p:cond delay="0"/>
                            </p:stCondLst>
                            <p:childTnLst>
                              <p:par>
                                <p:cTn id="208" presetID="18" presetClass="entr" presetSubtype="6" fill="hold" grpId="0" nodeType="clickEffect">
                                  <p:stCondLst>
                                    <p:cond delay="0"/>
                                  </p:stCondLst>
                                  <p:childTnLst>
                                    <p:set>
                                      <p:cBhvr>
                                        <p:cTn id="209" dur="1" fill="hold">
                                          <p:stCondLst>
                                            <p:cond delay="0"/>
                                          </p:stCondLst>
                                        </p:cTn>
                                        <p:tgtEl>
                                          <p:spTgt spid="73"/>
                                        </p:tgtEl>
                                        <p:attrNameLst>
                                          <p:attrName>style.visibility</p:attrName>
                                        </p:attrNameLst>
                                      </p:cBhvr>
                                      <p:to>
                                        <p:strVal val="visible"/>
                                      </p:to>
                                    </p:set>
                                    <p:animEffect transition="in" filter="strips(downRight)">
                                      <p:cBhvr>
                                        <p:cTn id="210" dur="500"/>
                                        <p:tgtEl>
                                          <p:spTgt spid="73"/>
                                        </p:tgtEl>
                                      </p:cBhvr>
                                    </p:animEffect>
                                  </p:childTnLst>
                                </p:cTn>
                              </p:par>
                            </p:childTnLst>
                          </p:cTn>
                        </p:par>
                      </p:childTnLst>
                    </p:cTn>
                  </p:par>
                  <p:par>
                    <p:cTn id="211" fill="hold">
                      <p:stCondLst>
                        <p:cond delay="indefinite"/>
                      </p:stCondLst>
                      <p:childTnLst>
                        <p:par>
                          <p:cTn id="212" fill="hold">
                            <p:stCondLst>
                              <p:cond delay="0"/>
                            </p:stCondLst>
                            <p:childTnLst>
                              <p:par>
                                <p:cTn id="213" presetID="18" presetClass="entr" presetSubtype="6" fill="hold" grpId="0" nodeType="clickEffect">
                                  <p:stCondLst>
                                    <p:cond delay="0"/>
                                  </p:stCondLst>
                                  <p:childTnLst>
                                    <p:set>
                                      <p:cBhvr>
                                        <p:cTn id="214" dur="1" fill="hold">
                                          <p:stCondLst>
                                            <p:cond delay="0"/>
                                          </p:stCondLst>
                                        </p:cTn>
                                        <p:tgtEl>
                                          <p:spTgt spid="44"/>
                                        </p:tgtEl>
                                        <p:attrNameLst>
                                          <p:attrName>style.visibility</p:attrName>
                                        </p:attrNameLst>
                                      </p:cBhvr>
                                      <p:to>
                                        <p:strVal val="visible"/>
                                      </p:to>
                                    </p:set>
                                    <p:animEffect transition="in" filter="strips(downRight)">
                                      <p:cBhvr>
                                        <p:cTn id="215" dur="500"/>
                                        <p:tgtEl>
                                          <p:spTgt spid="44"/>
                                        </p:tgtEl>
                                      </p:cBhvr>
                                    </p:animEffect>
                                  </p:childTnLst>
                                </p:cTn>
                              </p:par>
                            </p:childTnLst>
                          </p:cTn>
                        </p:par>
                      </p:childTnLst>
                    </p:cTn>
                  </p:par>
                  <p:par>
                    <p:cTn id="216" fill="hold">
                      <p:stCondLst>
                        <p:cond delay="indefinite"/>
                      </p:stCondLst>
                      <p:childTnLst>
                        <p:par>
                          <p:cTn id="217" fill="hold">
                            <p:stCondLst>
                              <p:cond delay="0"/>
                            </p:stCondLst>
                            <p:childTnLst>
                              <p:par>
                                <p:cTn id="218" presetID="18" presetClass="entr" presetSubtype="6" fill="hold" grpId="0" nodeType="clickEffect">
                                  <p:stCondLst>
                                    <p:cond delay="0"/>
                                  </p:stCondLst>
                                  <p:childTnLst>
                                    <p:set>
                                      <p:cBhvr>
                                        <p:cTn id="219" dur="1" fill="hold">
                                          <p:stCondLst>
                                            <p:cond delay="0"/>
                                          </p:stCondLst>
                                        </p:cTn>
                                        <p:tgtEl>
                                          <p:spTgt spid="45"/>
                                        </p:tgtEl>
                                        <p:attrNameLst>
                                          <p:attrName>style.visibility</p:attrName>
                                        </p:attrNameLst>
                                      </p:cBhvr>
                                      <p:to>
                                        <p:strVal val="visible"/>
                                      </p:to>
                                    </p:set>
                                    <p:animEffect transition="in" filter="strips(downRight)">
                                      <p:cBhvr>
                                        <p:cTn id="22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49" grpId="0" animBg="1"/>
      <p:bldP spid="2" grpId="0"/>
      <p:bldP spid="28" grpId="0" animBg="1"/>
      <p:bldP spid="30" grpId="0" animBg="1"/>
      <p:bldP spid="35" grpId="0" animBg="1"/>
      <p:bldP spid="36" grpId="0" animBg="1"/>
      <p:bldP spid="44" grpId="0" animBg="1"/>
      <p:bldP spid="4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Case 4: Perfectly  Inelastic Supply </a:t>
            </a:r>
          </a:p>
        </p:txBody>
      </p:sp>
      <p:sp>
        <p:nvSpPr>
          <p:cNvPr id="3" name="Content Placeholder 2"/>
          <p:cNvSpPr>
            <a:spLocks noGrp="1"/>
          </p:cNvSpPr>
          <p:nvPr>
            <p:ph idx="1"/>
          </p:nvPr>
        </p:nvSpPr>
        <p:spPr>
          <a:xfrm>
            <a:off x="357158" y="785794"/>
            <a:ext cx="8329642" cy="5786478"/>
          </a:xfrm>
        </p:spPr>
        <p:txBody>
          <a:bodyPr>
            <a:normAutofit/>
          </a:bodyPr>
          <a:lstStyle/>
          <a:p>
            <a:pPr marL="0" indent="0" algn="just">
              <a:spcBef>
                <a:spcPts val="0"/>
              </a:spcBef>
              <a:buNone/>
            </a:pPr>
            <a:r>
              <a:rPr lang="en-IN" dirty="0" smtClean="0"/>
              <a:t>In this case the entire incidence of tax is on the seller.</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250065" y="4464851"/>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571604" y="6286520"/>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1964513" y="4417554"/>
            <a:ext cx="3786215" cy="1"/>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2214546" y="2428868"/>
            <a:ext cx="3286148" cy="3143272"/>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428596" y="3143248"/>
          <a:ext cx="857256" cy="392114"/>
        </p:xfrm>
        <a:graphic>
          <a:graphicData uri="http://schemas.openxmlformats.org/presentationml/2006/ole">
            <p:oleObj spid="_x0000_s58370"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500826" y="6357958"/>
          <a:ext cx="1143008" cy="428604"/>
        </p:xfrm>
        <a:graphic>
          <a:graphicData uri="http://schemas.openxmlformats.org/presentationml/2006/ole">
            <p:oleObj spid="_x0000_s58371"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142976" y="3786190"/>
          <a:ext cx="396000" cy="396000"/>
        </p:xfrm>
        <a:graphic>
          <a:graphicData uri="http://schemas.openxmlformats.org/presentationml/2006/ole">
            <p:oleObj spid="_x0000_s58372" name="Equation" r:id="rId5" imgW="139680" imgH="164880" progId="Equation.3">
              <p:embed/>
            </p:oleObj>
          </a:graphicData>
        </a:graphic>
      </p:graphicFrame>
      <p:graphicFrame>
        <p:nvGraphicFramePr>
          <p:cNvPr id="1032" name="Object 8"/>
          <p:cNvGraphicFramePr>
            <a:graphicFrameLocks noChangeAspect="1"/>
          </p:cNvGraphicFramePr>
          <p:nvPr/>
        </p:nvGraphicFramePr>
        <p:xfrm>
          <a:off x="3722136" y="6325444"/>
          <a:ext cx="396000" cy="396000"/>
        </p:xfrm>
        <a:graphic>
          <a:graphicData uri="http://schemas.openxmlformats.org/presentationml/2006/ole">
            <p:oleObj spid="_x0000_s58373" name="Equation" r:id="rId6" imgW="152280" imgH="203040" progId="Equation.3">
              <p:embed/>
            </p:oleObj>
          </a:graphicData>
        </a:graphic>
      </p:graphicFrame>
      <p:graphicFrame>
        <p:nvGraphicFramePr>
          <p:cNvPr id="1033" name="Object 9"/>
          <p:cNvGraphicFramePr>
            <a:graphicFrameLocks noChangeAspect="1"/>
          </p:cNvGraphicFramePr>
          <p:nvPr/>
        </p:nvGraphicFramePr>
        <p:xfrm>
          <a:off x="4000496" y="3714752"/>
          <a:ext cx="396000" cy="396000"/>
        </p:xfrm>
        <a:graphic>
          <a:graphicData uri="http://schemas.openxmlformats.org/presentationml/2006/ole">
            <p:oleObj spid="_x0000_s58374" name="Equation" r:id="rId7" imgW="139680" imgH="164880" progId="Equation.3">
              <p:embed/>
            </p:oleObj>
          </a:graphicData>
        </a:graphic>
      </p:graphicFrame>
      <p:graphicFrame>
        <p:nvGraphicFramePr>
          <p:cNvPr id="1035" name="Object 11"/>
          <p:cNvGraphicFramePr>
            <a:graphicFrameLocks noChangeAspect="1"/>
          </p:cNvGraphicFramePr>
          <p:nvPr/>
        </p:nvGraphicFramePr>
        <p:xfrm>
          <a:off x="3714744" y="2143116"/>
          <a:ext cx="396000" cy="396000"/>
        </p:xfrm>
        <a:graphic>
          <a:graphicData uri="http://schemas.openxmlformats.org/presentationml/2006/ole">
            <p:oleObj spid="_x0000_s58375" name="Equation" r:id="rId8" imgW="126720" imgH="177480" progId="Equation.3">
              <p:embed/>
            </p:oleObj>
          </a:graphicData>
        </a:graphic>
      </p:graphicFrame>
      <p:graphicFrame>
        <p:nvGraphicFramePr>
          <p:cNvPr id="1040" name="Object 16"/>
          <p:cNvGraphicFramePr>
            <a:graphicFrameLocks noChangeAspect="1"/>
          </p:cNvGraphicFramePr>
          <p:nvPr/>
        </p:nvGraphicFramePr>
        <p:xfrm>
          <a:off x="1357290" y="6247710"/>
          <a:ext cx="396000" cy="396000"/>
        </p:xfrm>
        <a:graphic>
          <a:graphicData uri="http://schemas.openxmlformats.org/presentationml/2006/ole">
            <p:oleObj spid="_x0000_s58379" name="Equation" r:id="rId9" imgW="152280" imgH="177480" progId="Equation.3">
              <p:embed/>
            </p:oleObj>
          </a:graphicData>
        </a:graphic>
      </p:graphicFrame>
      <p:cxnSp>
        <p:nvCxnSpPr>
          <p:cNvPr id="43" name="Straight Connector 42"/>
          <p:cNvCxnSpPr/>
          <p:nvPr/>
        </p:nvCxnSpPr>
        <p:spPr>
          <a:xfrm>
            <a:off x="1571604" y="4016270"/>
            <a:ext cx="2304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9" name="Object 10"/>
          <p:cNvGraphicFramePr>
            <a:graphicFrameLocks noChangeAspect="1"/>
          </p:cNvGraphicFramePr>
          <p:nvPr/>
        </p:nvGraphicFramePr>
        <p:xfrm>
          <a:off x="5572132" y="5500702"/>
          <a:ext cx="395288" cy="395287"/>
        </p:xfrm>
        <a:graphic>
          <a:graphicData uri="http://schemas.openxmlformats.org/presentationml/2006/ole">
            <p:oleObj spid="_x0000_s58382" name="Equation" r:id="rId10" imgW="164880" imgH="164880" progId="Equation.3">
              <p:embed/>
            </p:oleObj>
          </a:graphicData>
        </a:graphic>
      </p:graphicFrame>
      <p:sp>
        <p:nvSpPr>
          <p:cNvPr id="45" name="Rectangle 44"/>
          <p:cNvSpPr/>
          <p:nvPr/>
        </p:nvSpPr>
        <p:spPr>
          <a:xfrm>
            <a:off x="214282" y="4143380"/>
            <a:ext cx="1214414" cy="92869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graphicFrame>
        <p:nvGraphicFramePr>
          <p:cNvPr id="58383" name="Object 19"/>
          <p:cNvGraphicFramePr>
            <a:graphicFrameLocks noChangeAspect="1"/>
          </p:cNvGraphicFramePr>
          <p:nvPr/>
        </p:nvGraphicFramePr>
        <p:xfrm>
          <a:off x="1857356" y="2000240"/>
          <a:ext cx="395288" cy="395287"/>
        </p:xfrm>
        <a:graphic>
          <a:graphicData uri="http://schemas.openxmlformats.org/presentationml/2006/ole">
            <p:oleObj spid="_x0000_s58383" name="Equation" r:id="rId11" imgW="164880" imgH="1648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1219"/>
                                        </p:tgtEl>
                                        <p:attrNameLst>
                                          <p:attrName>style.visibility</p:attrName>
                                        </p:attrNameLst>
                                      </p:cBhvr>
                                      <p:to>
                                        <p:strVal val="visible"/>
                                      </p:to>
                                    </p:set>
                                    <p:animEffect transition="in" filter="strips(downRight)">
                                      <p:cBhvr>
                                        <p:cTn id="49" dur="500"/>
                                        <p:tgtEl>
                                          <p:spTgt spid="5121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8383"/>
                                        </p:tgtEl>
                                        <p:attrNameLst>
                                          <p:attrName>style.visibility</p:attrName>
                                        </p:attrNameLst>
                                      </p:cBhvr>
                                      <p:to>
                                        <p:strVal val="visible"/>
                                      </p:to>
                                    </p:set>
                                    <p:animEffect transition="in" filter="strips(downRight)">
                                      <p:cBhvr>
                                        <p:cTn id="54" dur="500"/>
                                        <p:tgtEl>
                                          <p:spTgt spid="58383"/>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1033"/>
                                        </p:tgtEl>
                                        <p:attrNameLst>
                                          <p:attrName>style.visibility</p:attrName>
                                        </p:attrNameLst>
                                      </p:cBhvr>
                                      <p:to>
                                        <p:strVal val="visible"/>
                                      </p:to>
                                    </p:set>
                                    <p:animEffect transition="in" filter="strips(downRight)">
                                      <p:cBhvr>
                                        <p:cTn id="69" dur="500"/>
                                        <p:tgtEl>
                                          <p:spTgt spid="1033"/>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6" fill="hold" nodeType="clickEffect">
                                  <p:stCondLst>
                                    <p:cond delay="0"/>
                                  </p:stCondLst>
                                  <p:childTnLst>
                                    <p:set>
                                      <p:cBhvr>
                                        <p:cTn id="73" dur="1" fill="hold">
                                          <p:stCondLst>
                                            <p:cond delay="0"/>
                                          </p:stCondLst>
                                        </p:cTn>
                                        <p:tgtEl>
                                          <p:spTgt spid="1029"/>
                                        </p:tgtEl>
                                        <p:attrNameLst>
                                          <p:attrName>style.visibility</p:attrName>
                                        </p:attrNameLst>
                                      </p:cBhvr>
                                      <p:to>
                                        <p:strVal val="visible"/>
                                      </p:to>
                                    </p:set>
                                    <p:animEffect transition="in" filter="strips(downRight)">
                                      <p:cBhvr>
                                        <p:cTn id="74" dur="500"/>
                                        <p:tgtEl>
                                          <p:spTgt spid="102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nodeType="clickEffect">
                                  <p:stCondLst>
                                    <p:cond delay="0"/>
                                  </p:stCondLst>
                                  <p:childTnLst>
                                    <p:set>
                                      <p:cBhvr>
                                        <p:cTn id="78" dur="1" fill="hold">
                                          <p:stCondLst>
                                            <p:cond delay="0"/>
                                          </p:stCondLst>
                                        </p:cTn>
                                        <p:tgtEl>
                                          <p:spTgt spid="1032"/>
                                        </p:tgtEl>
                                        <p:attrNameLst>
                                          <p:attrName>style.visibility</p:attrName>
                                        </p:attrNameLst>
                                      </p:cBhvr>
                                      <p:to>
                                        <p:strVal val="visible"/>
                                      </p:to>
                                    </p:set>
                                    <p:animEffect transition="in" filter="strips(downRight)">
                                      <p:cBhvr>
                                        <p:cTn id="79" dur="500"/>
                                        <p:tgtEl>
                                          <p:spTgt spid="1032"/>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12" fill="hold" nodeType="click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strips(downLeft)">
                                      <p:cBhvr>
                                        <p:cTn id="84" dur="500"/>
                                        <p:tgtEl>
                                          <p:spTgt spid="43"/>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6" fill="hold" grpId="0" nodeType="click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strips(downRight)">
                                      <p:cBhvr>
                                        <p:cTn id="8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Autofit/>
          </a:bodyPr>
          <a:lstStyle/>
          <a:p>
            <a:r>
              <a:rPr lang="en-IN" sz="3200" b="1" dirty="0" smtClean="0"/>
              <a:t>Effects of Supply and Demand </a:t>
            </a:r>
            <a:br>
              <a:rPr lang="en-IN" sz="3200" b="1" dirty="0" smtClean="0"/>
            </a:br>
            <a:r>
              <a:rPr lang="en-IN" sz="3200" b="1" dirty="0" smtClean="0"/>
              <a:t>Elasticities on Incidence </a:t>
            </a:r>
            <a:endParaRPr lang="en-IN" sz="3200" b="1" dirty="0"/>
          </a:p>
        </p:txBody>
      </p:sp>
      <p:graphicFrame>
        <p:nvGraphicFramePr>
          <p:cNvPr id="5" name="Content Placeholder 4"/>
          <p:cNvGraphicFramePr>
            <a:graphicFrameLocks noGrp="1"/>
          </p:cNvGraphicFramePr>
          <p:nvPr>
            <p:ph idx="1"/>
          </p:nvPr>
        </p:nvGraphicFramePr>
        <p:xfrm>
          <a:off x="428596" y="1285860"/>
          <a:ext cx="8229600" cy="4663440"/>
        </p:xfrm>
        <a:graphic>
          <a:graphicData uri="http://schemas.openxmlformats.org/drawingml/2006/table">
            <a:tbl>
              <a:tblPr firstRow="1" bandRow="1">
                <a:tableStyleId>{5940675A-B579-460E-94D1-54222C63F5DA}</a:tableStyleId>
              </a:tblPr>
              <a:tblGrid>
                <a:gridCol w="3071834"/>
                <a:gridCol w="2414566"/>
                <a:gridCol w="2743200"/>
              </a:tblGrid>
              <a:tr h="370840">
                <a:tc rowSpan="2">
                  <a:txBody>
                    <a:bodyPr/>
                    <a:lstStyle/>
                    <a:p>
                      <a:pPr algn="ctr"/>
                      <a:r>
                        <a:rPr lang="en-IN" sz="2800" dirty="0" smtClean="0"/>
                        <a:t>Nature of Elasticity</a:t>
                      </a:r>
                      <a:endParaRPr lang="en-IN" sz="2800" dirty="0"/>
                    </a:p>
                  </a:txBody>
                  <a:tcPr anchor="ctr"/>
                </a:tc>
                <a:tc gridSpan="2">
                  <a:txBody>
                    <a:bodyPr/>
                    <a:lstStyle/>
                    <a:p>
                      <a:pPr algn="ctr"/>
                      <a:r>
                        <a:rPr lang="en-IN" sz="2800" dirty="0" smtClean="0"/>
                        <a:t>Proportion</a:t>
                      </a:r>
                      <a:r>
                        <a:rPr lang="en-IN" sz="2800" baseline="0" dirty="0" smtClean="0"/>
                        <a:t> of Incidence on</a:t>
                      </a:r>
                      <a:endParaRPr lang="en-IN" sz="2800" dirty="0"/>
                    </a:p>
                  </a:txBody>
                  <a:tcPr/>
                </a:tc>
                <a:tc hMerge="1">
                  <a:txBody>
                    <a:bodyPr/>
                    <a:lstStyle/>
                    <a:p>
                      <a:endParaRPr lang="en-IN" dirty="0"/>
                    </a:p>
                  </a:txBody>
                  <a:tcPr/>
                </a:tc>
              </a:tr>
              <a:tr h="370840">
                <a:tc vMerge="1">
                  <a:txBody>
                    <a:bodyPr/>
                    <a:lstStyle/>
                    <a:p>
                      <a:endParaRPr lang="en-IN" dirty="0"/>
                    </a:p>
                  </a:txBody>
                  <a:tcPr/>
                </a:tc>
                <a:tc>
                  <a:txBody>
                    <a:bodyPr/>
                    <a:lstStyle/>
                    <a:p>
                      <a:pPr algn="ctr"/>
                      <a:r>
                        <a:rPr lang="en-IN" sz="2800" dirty="0" smtClean="0"/>
                        <a:t>Buyer</a:t>
                      </a:r>
                      <a:endParaRPr lang="en-IN" sz="2800" dirty="0"/>
                    </a:p>
                  </a:txBody>
                  <a:tcPr/>
                </a:tc>
                <a:tc>
                  <a:txBody>
                    <a:bodyPr/>
                    <a:lstStyle/>
                    <a:p>
                      <a:pPr algn="ctr"/>
                      <a:r>
                        <a:rPr lang="en-IN" sz="2800" dirty="0" smtClean="0"/>
                        <a:t>Seller</a:t>
                      </a:r>
                      <a:endParaRPr lang="en-IN" sz="2800" dirty="0"/>
                    </a:p>
                  </a:txBody>
                  <a:tcPr/>
                </a:tc>
              </a:tr>
              <a:tr h="370840">
                <a:tc>
                  <a:txBody>
                    <a:bodyPr/>
                    <a:lstStyle/>
                    <a:p>
                      <a:pPr algn="just"/>
                      <a:r>
                        <a:rPr lang="en-IN" sz="2800" dirty="0" smtClean="0"/>
                        <a:t>1. Ed = </a:t>
                      </a:r>
                      <a:r>
                        <a:rPr lang="el-GR" sz="2800" dirty="0" smtClean="0"/>
                        <a:t>α</a:t>
                      </a:r>
                      <a:endParaRPr lang="en-IN" sz="2800" dirty="0"/>
                    </a:p>
                  </a:txBody>
                  <a:tcPr anchor="ctr"/>
                </a:tc>
                <a:tc>
                  <a:txBody>
                    <a:bodyPr/>
                    <a:lstStyle/>
                    <a:p>
                      <a:pPr algn="just"/>
                      <a:r>
                        <a:rPr lang="en-IN" sz="2800" dirty="0" smtClean="0"/>
                        <a:t>No Burden </a:t>
                      </a:r>
                      <a:endParaRPr lang="en-IN" sz="2800" dirty="0"/>
                    </a:p>
                  </a:txBody>
                  <a:tcPr/>
                </a:tc>
                <a:tc>
                  <a:txBody>
                    <a:bodyPr/>
                    <a:lstStyle/>
                    <a:p>
                      <a:pPr algn="just"/>
                      <a:r>
                        <a:rPr lang="en-IN" sz="2800" dirty="0" smtClean="0"/>
                        <a:t>Entire Burden</a:t>
                      </a:r>
                      <a:endParaRPr lang="en-IN" sz="2800" dirty="0"/>
                    </a:p>
                  </a:txBody>
                  <a:tcPr/>
                </a:tc>
              </a:tr>
              <a:tr h="370840">
                <a:tc>
                  <a:txBody>
                    <a:bodyPr/>
                    <a:lstStyle/>
                    <a:p>
                      <a:pPr algn="just"/>
                      <a:r>
                        <a:rPr lang="en-IN" sz="2800" dirty="0" smtClean="0"/>
                        <a:t>2. Ed &gt; Es</a:t>
                      </a:r>
                      <a:endParaRPr lang="en-IN" sz="2800" dirty="0"/>
                    </a:p>
                  </a:txBody>
                  <a:tcPr anchor="ctr"/>
                </a:tc>
                <a:tc>
                  <a:txBody>
                    <a:bodyPr/>
                    <a:lstStyle/>
                    <a:p>
                      <a:pPr algn="just"/>
                      <a:r>
                        <a:rPr lang="en-IN" sz="2800" dirty="0" smtClean="0"/>
                        <a:t>Smaller</a:t>
                      </a:r>
                      <a:endParaRPr lang="en-IN" sz="2800" dirty="0"/>
                    </a:p>
                  </a:txBody>
                  <a:tcPr/>
                </a:tc>
                <a:tc>
                  <a:txBody>
                    <a:bodyPr/>
                    <a:lstStyle/>
                    <a:p>
                      <a:pPr algn="just"/>
                      <a:r>
                        <a:rPr lang="en-IN" sz="2800" dirty="0" smtClean="0"/>
                        <a:t>Larger</a:t>
                      </a:r>
                      <a:endParaRPr lang="en-IN" sz="280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3. Ed = Es</a:t>
                      </a:r>
                    </a:p>
                  </a:txBody>
                  <a:tcPr anchor="ctr"/>
                </a:tc>
                <a:tc>
                  <a:txBody>
                    <a:bodyPr/>
                    <a:lstStyle/>
                    <a:p>
                      <a:pPr algn="just"/>
                      <a:r>
                        <a:rPr lang="en-IN" sz="2800" dirty="0" smtClean="0"/>
                        <a:t>Half (or 50%)</a:t>
                      </a:r>
                      <a:endParaRPr lang="en-IN" sz="2800" dirty="0"/>
                    </a:p>
                  </a:txBody>
                  <a:tcPr/>
                </a:tc>
                <a:tc>
                  <a:txBody>
                    <a:bodyPr/>
                    <a:lstStyle/>
                    <a:p>
                      <a:pPr algn="just"/>
                      <a:r>
                        <a:rPr lang="en-IN" sz="2800" dirty="0" smtClean="0"/>
                        <a:t>Half (or 50%)</a:t>
                      </a:r>
                      <a:endParaRPr lang="en-IN" sz="2800" dirty="0"/>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4. Ed &lt; Es</a:t>
                      </a:r>
                    </a:p>
                  </a:txBody>
                  <a:tcPr anchor="ctr"/>
                </a:tc>
                <a:tc>
                  <a:txBody>
                    <a:bodyPr/>
                    <a:lstStyle/>
                    <a:p>
                      <a:pPr algn="just"/>
                      <a:r>
                        <a:rPr lang="en-IN" sz="2800" dirty="0" smtClean="0"/>
                        <a:t>Larger</a:t>
                      </a:r>
                      <a:endParaRPr lang="en-IN" sz="2800" dirty="0"/>
                    </a:p>
                  </a:txBody>
                  <a:tcPr/>
                </a:tc>
                <a:tc>
                  <a:txBody>
                    <a:bodyPr/>
                    <a:lstStyle/>
                    <a:p>
                      <a:pPr algn="just"/>
                      <a:r>
                        <a:rPr lang="en-IN" sz="2800" dirty="0" smtClean="0"/>
                        <a:t>Smaller</a:t>
                      </a:r>
                      <a:endParaRPr lang="en-IN" sz="2800" dirty="0"/>
                    </a:p>
                  </a:txBody>
                  <a:tcPr/>
                </a:tc>
              </a:tr>
              <a:tr h="370840">
                <a:tc>
                  <a:txBody>
                    <a:bodyPr/>
                    <a:lstStyle/>
                    <a:p>
                      <a:pPr algn="just"/>
                      <a:r>
                        <a:rPr lang="en-IN" sz="2800" dirty="0" smtClean="0"/>
                        <a:t>5. Ed = 0</a:t>
                      </a:r>
                      <a:endParaRPr lang="en-IN" sz="2800" dirty="0"/>
                    </a:p>
                  </a:txBody>
                  <a:tcPr anchor="ctr"/>
                </a:tc>
                <a:tc>
                  <a:txBody>
                    <a:bodyPr/>
                    <a:lstStyle/>
                    <a:p>
                      <a:pPr algn="just"/>
                      <a:r>
                        <a:rPr lang="en-IN" sz="2800" dirty="0" smtClean="0"/>
                        <a:t>Entire Burden</a:t>
                      </a:r>
                      <a:endParaRPr lang="en-IN" sz="2800" dirty="0"/>
                    </a:p>
                  </a:txBody>
                  <a:tcPr/>
                </a:tc>
                <a:tc>
                  <a:txBody>
                    <a:bodyPr/>
                    <a:lstStyle/>
                    <a:p>
                      <a:pPr algn="just"/>
                      <a:r>
                        <a:rPr lang="en-IN" sz="2800" dirty="0" smtClean="0"/>
                        <a:t>No Burden</a:t>
                      </a:r>
                      <a:endParaRPr lang="en-IN" sz="2800" dirty="0"/>
                    </a:p>
                  </a:txBody>
                  <a:tcPr/>
                </a:tc>
              </a:tr>
              <a:tr h="370840">
                <a:tc>
                  <a:txBody>
                    <a:bodyPr/>
                    <a:lstStyle/>
                    <a:p>
                      <a:pPr algn="just"/>
                      <a:r>
                        <a:rPr lang="en-IN" sz="2800" dirty="0" smtClean="0"/>
                        <a:t>6. Es = </a:t>
                      </a:r>
                      <a:r>
                        <a:rPr lang="el-GR" sz="2800" dirty="0" smtClean="0"/>
                        <a:t>α</a:t>
                      </a:r>
                      <a:endParaRPr lang="en-IN" sz="2800" dirty="0"/>
                    </a:p>
                  </a:txBody>
                  <a:tcPr anchor="ctr"/>
                </a:tc>
                <a:tc>
                  <a:txBody>
                    <a:bodyPr/>
                    <a:lstStyle/>
                    <a:p>
                      <a:pPr algn="just"/>
                      <a:r>
                        <a:rPr lang="en-IN" sz="2800" dirty="0" smtClean="0"/>
                        <a:t>Entire Burden</a:t>
                      </a:r>
                      <a:endParaRPr lang="en-IN" sz="2800" dirty="0"/>
                    </a:p>
                  </a:txBody>
                  <a:tcPr/>
                </a:tc>
                <a:tc>
                  <a:txBody>
                    <a:bodyPr/>
                    <a:lstStyle/>
                    <a:p>
                      <a:pPr algn="just"/>
                      <a:r>
                        <a:rPr lang="en-IN" sz="2800" dirty="0" smtClean="0"/>
                        <a:t>No Burden</a:t>
                      </a:r>
                      <a:endParaRPr lang="en-IN" sz="2800" dirty="0"/>
                    </a:p>
                  </a:txBody>
                  <a:tcPr/>
                </a:tc>
              </a:tr>
              <a:tr h="370840">
                <a:tc>
                  <a:txBody>
                    <a:bodyPr/>
                    <a:lstStyle/>
                    <a:p>
                      <a:pPr algn="just"/>
                      <a:r>
                        <a:rPr lang="en-IN" sz="2800" dirty="0" smtClean="0"/>
                        <a:t>7. Es = 0</a:t>
                      </a:r>
                      <a:endParaRPr lang="en-IN" sz="2800" dirty="0"/>
                    </a:p>
                  </a:txBody>
                  <a:tcPr anchor="ctr"/>
                </a:tc>
                <a:tc>
                  <a:txBody>
                    <a:bodyPr/>
                    <a:lstStyle/>
                    <a:p>
                      <a:pPr algn="just"/>
                      <a:r>
                        <a:rPr lang="en-IN" sz="2800" dirty="0" smtClean="0"/>
                        <a:t>No Burden </a:t>
                      </a:r>
                      <a:endParaRPr lang="en-IN" sz="2800" dirty="0"/>
                    </a:p>
                  </a:txBody>
                  <a:tcPr/>
                </a:tc>
                <a:tc>
                  <a:txBody>
                    <a:bodyPr/>
                    <a:lstStyle/>
                    <a:p>
                      <a:pPr algn="just"/>
                      <a:r>
                        <a:rPr lang="en-IN" sz="2800" dirty="0" smtClean="0"/>
                        <a:t>Entire Burden</a:t>
                      </a:r>
                      <a:endParaRPr lang="en-IN" sz="2800" dirty="0"/>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(B) Cost Conditions </a:t>
            </a:r>
          </a:p>
        </p:txBody>
      </p:sp>
      <p:sp>
        <p:nvSpPr>
          <p:cNvPr id="3" name="Content Placeholder 2"/>
          <p:cNvSpPr>
            <a:spLocks noGrp="1"/>
          </p:cNvSpPr>
          <p:nvPr>
            <p:ph idx="1"/>
          </p:nvPr>
        </p:nvSpPr>
        <p:spPr>
          <a:xfrm>
            <a:off x="357158" y="785794"/>
            <a:ext cx="8329642" cy="5786478"/>
          </a:xfrm>
        </p:spPr>
        <p:txBody>
          <a:bodyPr>
            <a:normAutofit/>
          </a:bodyPr>
          <a:lstStyle/>
          <a:p>
            <a:pPr marL="0" indent="0" algn="just">
              <a:spcBef>
                <a:spcPts val="0"/>
              </a:spcBef>
              <a:buNone/>
            </a:pPr>
            <a:r>
              <a:rPr lang="en-IN" dirty="0" smtClean="0"/>
              <a:t>In this case the entire incidence of tax is on the seller.</a:t>
            </a: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250065" y="4464851"/>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571604" y="6286520"/>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1964513" y="4417554"/>
            <a:ext cx="3786215" cy="1"/>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2214546" y="2428868"/>
            <a:ext cx="3286148" cy="3143272"/>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428596" y="3143248"/>
          <a:ext cx="857256" cy="392114"/>
        </p:xfrm>
        <a:graphic>
          <a:graphicData uri="http://schemas.openxmlformats.org/presentationml/2006/ole">
            <p:oleObj spid="_x0000_s60418"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500826" y="6357958"/>
          <a:ext cx="1143008" cy="428604"/>
        </p:xfrm>
        <a:graphic>
          <a:graphicData uri="http://schemas.openxmlformats.org/presentationml/2006/ole">
            <p:oleObj spid="_x0000_s60419"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142976" y="3786190"/>
          <a:ext cx="396000" cy="396000"/>
        </p:xfrm>
        <a:graphic>
          <a:graphicData uri="http://schemas.openxmlformats.org/presentationml/2006/ole">
            <p:oleObj spid="_x0000_s60420" name="Equation" r:id="rId5" imgW="139680" imgH="164880" progId="Equation.3">
              <p:embed/>
            </p:oleObj>
          </a:graphicData>
        </a:graphic>
      </p:graphicFrame>
      <p:graphicFrame>
        <p:nvGraphicFramePr>
          <p:cNvPr id="1032" name="Object 8"/>
          <p:cNvGraphicFramePr>
            <a:graphicFrameLocks noChangeAspect="1"/>
          </p:cNvGraphicFramePr>
          <p:nvPr/>
        </p:nvGraphicFramePr>
        <p:xfrm>
          <a:off x="3722136" y="6325444"/>
          <a:ext cx="396000" cy="396000"/>
        </p:xfrm>
        <a:graphic>
          <a:graphicData uri="http://schemas.openxmlformats.org/presentationml/2006/ole">
            <p:oleObj spid="_x0000_s60421" name="Equation" r:id="rId6" imgW="152280" imgH="203040" progId="Equation.3">
              <p:embed/>
            </p:oleObj>
          </a:graphicData>
        </a:graphic>
      </p:graphicFrame>
      <p:graphicFrame>
        <p:nvGraphicFramePr>
          <p:cNvPr id="1033" name="Object 9"/>
          <p:cNvGraphicFramePr>
            <a:graphicFrameLocks noChangeAspect="1"/>
          </p:cNvGraphicFramePr>
          <p:nvPr/>
        </p:nvGraphicFramePr>
        <p:xfrm>
          <a:off x="4000496" y="3714752"/>
          <a:ext cx="396000" cy="396000"/>
        </p:xfrm>
        <a:graphic>
          <a:graphicData uri="http://schemas.openxmlformats.org/presentationml/2006/ole">
            <p:oleObj spid="_x0000_s60422" name="Equation" r:id="rId7" imgW="139680" imgH="164880" progId="Equation.3">
              <p:embed/>
            </p:oleObj>
          </a:graphicData>
        </a:graphic>
      </p:graphicFrame>
      <p:graphicFrame>
        <p:nvGraphicFramePr>
          <p:cNvPr id="1035" name="Object 11"/>
          <p:cNvGraphicFramePr>
            <a:graphicFrameLocks noChangeAspect="1"/>
          </p:cNvGraphicFramePr>
          <p:nvPr/>
        </p:nvGraphicFramePr>
        <p:xfrm>
          <a:off x="3714744" y="2143116"/>
          <a:ext cx="396000" cy="396000"/>
        </p:xfrm>
        <a:graphic>
          <a:graphicData uri="http://schemas.openxmlformats.org/presentationml/2006/ole">
            <p:oleObj spid="_x0000_s60423" name="Equation" r:id="rId8" imgW="126720" imgH="177480" progId="Equation.3">
              <p:embed/>
            </p:oleObj>
          </a:graphicData>
        </a:graphic>
      </p:graphicFrame>
      <p:graphicFrame>
        <p:nvGraphicFramePr>
          <p:cNvPr id="1040" name="Object 16"/>
          <p:cNvGraphicFramePr>
            <a:graphicFrameLocks noChangeAspect="1"/>
          </p:cNvGraphicFramePr>
          <p:nvPr/>
        </p:nvGraphicFramePr>
        <p:xfrm>
          <a:off x="1357290" y="6247710"/>
          <a:ext cx="396000" cy="396000"/>
        </p:xfrm>
        <a:graphic>
          <a:graphicData uri="http://schemas.openxmlformats.org/presentationml/2006/ole">
            <p:oleObj spid="_x0000_s60424" name="Equation" r:id="rId9" imgW="152280" imgH="177480" progId="Equation.3">
              <p:embed/>
            </p:oleObj>
          </a:graphicData>
        </a:graphic>
      </p:graphicFrame>
      <p:cxnSp>
        <p:nvCxnSpPr>
          <p:cNvPr id="43" name="Straight Connector 42"/>
          <p:cNvCxnSpPr/>
          <p:nvPr/>
        </p:nvCxnSpPr>
        <p:spPr>
          <a:xfrm>
            <a:off x="1571604" y="4016270"/>
            <a:ext cx="2304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9" name="Object 10"/>
          <p:cNvGraphicFramePr>
            <a:graphicFrameLocks noChangeAspect="1"/>
          </p:cNvGraphicFramePr>
          <p:nvPr/>
        </p:nvGraphicFramePr>
        <p:xfrm>
          <a:off x="5572132" y="5500702"/>
          <a:ext cx="395288" cy="395287"/>
        </p:xfrm>
        <a:graphic>
          <a:graphicData uri="http://schemas.openxmlformats.org/presentationml/2006/ole">
            <p:oleObj spid="_x0000_s60425" name="Equation" r:id="rId10" imgW="164880" imgH="164880" progId="Equation.3">
              <p:embed/>
            </p:oleObj>
          </a:graphicData>
        </a:graphic>
      </p:graphicFrame>
      <p:sp>
        <p:nvSpPr>
          <p:cNvPr id="45" name="Rectangle 44"/>
          <p:cNvSpPr/>
          <p:nvPr/>
        </p:nvSpPr>
        <p:spPr>
          <a:xfrm>
            <a:off x="214282" y="4143380"/>
            <a:ext cx="1214414" cy="92869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graphicFrame>
        <p:nvGraphicFramePr>
          <p:cNvPr id="58383" name="Object 19"/>
          <p:cNvGraphicFramePr>
            <a:graphicFrameLocks noChangeAspect="1"/>
          </p:cNvGraphicFramePr>
          <p:nvPr/>
        </p:nvGraphicFramePr>
        <p:xfrm>
          <a:off x="1857356" y="2000240"/>
          <a:ext cx="395288" cy="395287"/>
        </p:xfrm>
        <a:graphic>
          <a:graphicData uri="http://schemas.openxmlformats.org/presentationml/2006/ole">
            <p:oleObj spid="_x0000_s60426" name="Equation" r:id="rId11" imgW="164880" imgH="1648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1219"/>
                                        </p:tgtEl>
                                        <p:attrNameLst>
                                          <p:attrName>style.visibility</p:attrName>
                                        </p:attrNameLst>
                                      </p:cBhvr>
                                      <p:to>
                                        <p:strVal val="visible"/>
                                      </p:to>
                                    </p:set>
                                    <p:animEffect transition="in" filter="strips(downRight)">
                                      <p:cBhvr>
                                        <p:cTn id="49" dur="500"/>
                                        <p:tgtEl>
                                          <p:spTgt spid="5121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8383"/>
                                        </p:tgtEl>
                                        <p:attrNameLst>
                                          <p:attrName>style.visibility</p:attrName>
                                        </p:attrNameLst>
                                      </p:cBhvr>
                                      <p:to>
                                        <p:strVal val="visible"/>
                                      </p:to>
                                    </p:set>
                                    <p:animEffect transition="in" filter="strips(downRight)">
                                      <p:cBhvr>
                                        <p:cTn id="54" dur="500"/>
                                        <p:tgtEl>
                                          <p:spTgt spid="58383"/>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1033"/>
                                        </p:tgtEl>
                                        <p:attrNameLst>
                                          <p:attrName>style.visibility</p:attrName>
                                        </p:attrNameLst>
                                      </p:cBhvr>
                                      <p:to>
                                        <p:strVal val="visible"/>
                                      </p:to>
                                    </p:set>
                                    <p:animEffect transition="in" filter="strips(downRight)">
                                      <p:cBhvr>
                                        <p:cTn id="69" dur="500"/>
                                        <p:tgtEl>
                                          <p:spTgt spid="1033"/>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6" fill="hold" nodeType="clickEffect">
                                  <p:stCondLst>
                                    <p:cond delay="0"/>
                                  </p:stCondLst>
                                  <p:childTnLst>
                                    <p:set>
                                      <p:cBhvr>
                                        <p:cTn id="73" dur="1" fill="hold">
                                          <p:stCondLst>
                                            <p:cond delay="0"/>
                                          </p:stCondLst>
                                        </p:cTn>
                                        <p:tgtEl>
                                          <p:spTgt spid="1029"/>
                                        </p:tgtEl>
                                        <p:attrNameLst>
                                          <p:attrName>style.visibility</p:attrName>
                                        </p:attrNameLst>
                                      </p:cBhvr>
                                      <p:to>
                                        <p:strVal val="visible"/>
                                      </p:to>
                                    </p:set>
                                    <p:animEffect transition="in" filter="strips(downRight)">
                                      <p:cBhvr>
                                        <p:cTn id="74" dur="500"/>
                                        <p:tgtEl>
                                          <p:spTgt spid="102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nodeType="clickEffect">
                                  <p:stCondLst>
                                    <p:cond delay="0"/>
                                  </p:stCondLst>
                                  <p:childTnLst>
                                    <p:set>
                                      <p:cBhvr>
                                        <p:cTn id="78" dur="1" fill="hold">
                                          <p:stCondLst>
                                            <p:cond delay="0"/>
                                          </p:stCondLst>
                                        </p:cTn>
                                        <p:tgtEl>
                                          <p:spTgt spid="1032"/>
                                        </p:tgtEl>
                                        <p:attrNameLst>
                                          <p:attrName>style.visibility</p:attrName>
                                        </p:attrNameLst>
                                      </p:cBhvr>
                                      <p:to>
                                        <p:strVal val="visible"/>
                                      </p:to>
                                    </p:set>
                                    <p:animEffect transition="in" filter="strips(downRight)">
                                      <p:cBhvr>
                                        <p:cTn id="79" dur="500"/>
                                        <p:tgtEl>
                                          <p:spTgt spid="1032"/>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12" fill="hold" nodeType="click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strips(downLeft)">
                                      <p:cBhvr>
                                        <p:cTn id="84" dur="500"/>
                                        <p:tgtEl>
                                          <p:spTgt spid="43"/>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6" fill="hold" grpId="0" nodeType="click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strips(downRight)">
                                      <p:cBhvr>
                                        <p:cTn id="8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(B) Cost Conditions </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b="1" dirty="0" smtClean="0"/>
              <a:t>Incidence of tax </a:t>
            </a:r>
            <a:r>
              <a:rPr lang="en-IN" dirty="0" smtClean="0"/>
              <a:t>is also influenced by </a:t>
            </a:r>
            <a:r>
              <a:rPr lang="en-IN" i="1" dirty="0" smtClean="0"/>
              <a:t>returns to scale </a:t>
            </a:r>
            <a:r>
              <a:rPr lang="en-IN" dirty="0" smtClean="0"/>
              <a:t>or </a:t>
            </a:r>
            <a:r>
              <a:rPr lang="en-IN" i="1" dirty="0" smtClean="0"/>
              <a:t>cost conditions.</a:t>
            </a:r>
          </a:p>
          <a:p>
            <a:pPr marL="0" indent="0" algn="just">
              <a:spcBef>
                <a:spcPts val="0"/>
              </a:spcBef>
              <a:buNone/>
            </a:pPr>
            <a:r>
              <a:rPr lang="en-IN" dirty="0" smtClean="0"/>
              <a:t>It is a </a:t>
            </a:r>
            <a:r>
              <a:rPr lang="en-IN" i="1" dirty="0" smtClean="0"/>
              <a:t>long run phenomenon</a:t>
            </a:r>
            <a:r>
              <a:rPr lang="en-IN" dirty="0" smtClean="0"/>
              <a:t>.</a:t>
            </a:r>
          </a:p>
          <a:p>
            <a:pPr marL="0" indent="0" algn="just">
              <a:spcBef>
                <a:spcPts val="0"/>
              </a:spcBef>
              <a:buNone/>
            </a:pPr>
            <a:r>
              <a:rPr lang="en-IN" b="1" dirty="0" smtClean="0"/>
              <a:t>Costs</a:t>
            </a:r>
            <a:r>
              <a:rPr lang="en-IN" dirty="0" smtClean="0"/>
              <a:t> may be </a:t>
            </a:r>
            <a:r>
              <a:rPr lang="en-IN" i="1" dirty="0" smtClean="0"/>
              <a:t>decreasing, constant </a:t>
            </a:r>
            <a:r>
              <a:rPr lang="en-IN" dirty="0" smtClean="0"/>
              <a:t>and </a:t>
            </a:r>
            <a:r>
              <a:rPr lang="en-IN" i="1" dirty="0" smtClean="0"/>
              <a:t>increasing</a:t>
            </a:r>
            <a:r>
              <a:rPr lang="en-IN" dirty="0" smtClean="0"/>
              <a:t> </a:t>
            </a:r>
            <a:r>
              <a:rPr lang="en-IN" u="sng" dirty="0" smtClean="0"/>
              <a:t>depending upon </a:t>
            </a:r>
            <a:r>
              <a:rPr lang="en-IN" dirty="0" smtClean="0"/>
              <a:t>whether </a:t>
            </a:r>
            <a:r>
              <a:rPr lang="en-IN" b="1" dirty="0" smtClean="0"/>
              <a:t>returns to scale</a:t>
            </a:r>
            <a:r>
              <a:rPr lang="en-IN" dirty="0" smtClean="0"/>
              <a:t> is </a:t>
            </a:r>
            <a:r>
              <a:rPr lang="en-IN" i="1" dirty="0" smtClean="0"/>
              <a:t>increasing</a:t>
            </a:r>
            <a:r>
              <a:rPr lang="en-IN" dirty="0" smtClean="0"/>
              <a:t>, </a:t>
            </a:r>
            <a:r>
              <a:rPr lang="en-IN" i="1" dirty="0" smtClean="0"/>
              <a:t>constant</a:t>
            </a:r>
            <a:r>
              <a:rPr lang="en-IN" dirty="0" smtClean="0"/>
              <a:t> and </a:t>
            </a:r>
            <a:r>
              <a:rPr lang="en-IN" i="1" dirty="0" smtClean="0"/>
              <a:t>decreasing</a:t>
            </a:r>
            <a:r>
              <a:rPr lang="en-IN" dirty="0" smtClean="0"/>
              <a:t> respectively.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(a) Decreasing Cost </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Under </a:t>
            </a:r>
            <a:r>
              <a:rPr lang="en-IN" b="1" dirty="0" smtClean="0"/>
              <a:t>increasing returns to scale </a:t>
            </a:r>
            <a:r>
              <a:rPr lang="en-IN" dirty="0" smtClean="0"/>
              <a:t>(IRTS), </a:t>
            </a:r>
            <a:r>
              <a:rPr lang="en-IN" u="sng" dirty="0" smtClean="0"/>
              <a:t>average cost per unit of output </a:t>
            </a:r>
            <a:r>
              <a:rPr lang="en-IN" i="1" dirty="0" smtClean="0"/>
              <a:t>diminishes</a:t>
            </a:r>
            <a:r>
              <a:rPr lang="en-IN" dirty="0" smtClean="0"/>
              <a:t> as the </a:t>
            </a:r>
            <a:r>
              <a:rPr lang="en-IN" b="1" dirty="0" smtClean="0"/>
              <a:t>output increases</a:t>
            </a:r>
            <a:r>
              <a:rPr lang="en-IN" dirty="0" smtClean="0"/>
              <a:t>.</a:t>
            </a:r>
          </a:p>
          <a:p>
            <a:pPr marL="0" indent="0" algn="just">
              <a:spcBef>
                <a:spcPts val="0"/>
              </a:spcBef>
              <a:buNone/>
            </a:pPr>
            <a:r>
              <a:rPr lang="en-IN" dirty="0" smtClean="0"/>
              <a:t>Under such condition the </a:t>
            </a:r>
            <a:r>
              <a:rPr lang="en-IN" b="1" dirty="0" smtClean="0"/>
              <a:t>tax burden on the buyers </a:t>
            </a:r>
            <a:r>
              <a:rPr lang="en-IN" dirty="0" smtClean="0"/>
              <a:t>will be </a:t>
            </a:r>
            <a:r>
              <a:rPr lang="en-IN" i="1" dirty="0" smtClean="0"/>
              <a:t>more</a:t>
            </a:r>
            <a:r>
              <a:rPr lang="en-IN" dirty="0" smtClean="0"/>
              <a:t> than the </a:t>
            </a:r>
            <a:r>
              <a:rPr lang="en-IN" u="sng" dirty="0" smtClean="0"/>
              <a:t>amount of tax</a:t>
            </a:r>
            <a:r>
              <a:rPr lang="en-IN" dirty="0" smtClean="0"/>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1643074" y="2786058"/>
            <a:ext cx="1928826" cy="428628"/>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9" name="Rectangle 48"/>
          <p:cNvSpPr/>
          <p:nvPr/>
        </p:nvSpPr>
        <p:spPr>
          <a:xfrm>
            <a:off x="1643074" y="2357430"/>
            <a:ext cx="1928826" cy="428628"/>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28628" y="0"/>
            <a:ext cx="8229600" cy="785818"/>
          </a:xfrm>
        </p:spPr>
        <p:txBody>
          <a:bodyPr>
            <a:normAutofit/>
          </a:bodyPr>
          <a:lstStyle/>
          <a:p>
            <a:r>
              <a:rPr lang="en-IN" sz="3200" b="1" dirty="0" smtClean="0"/>
              <a:t>(a) Decreasing Cost </a:t>
            </a:r>
          </a:p>
        </p:txBody>
      </p:sp>
      <p:sp>
        <p:nvSpPr>
          <p:cNvPr id="3" name="Content Placeholder 2"/>
          <p:cNvSpPr>
            <a:spLocks noGrp="1"/>
          </p:cNvSpPr>
          <p:nvPr>
            <p:ph idx="1"/>
          </p:nvPr>
        </p:nvSpPr>
        <p:spPr>
          <a:xfrm>
            <a:off x="357190" y="857232"/>
            <a:ext cx="8329642" cy="5429288"/>
          </a:xfrm>
        </p:spPr>
        <p:txBody>
          <a:bodyPr>
            <a:normAutofit/>
          </a:bodyPr>
          <a:lstStyle/>
          <a:p>
            <a:pPr marL="0" indent="0" algn="just">
              <a:spcBef>
                <a:spcPts val="0"/>
              </a:spcBef>
              <a:buNone/>
            </a:pPr>
            <a:endParaRPr lang="en-IN" i="1" dirty="0" smtClean="0"/>
          </a:p>
          <a:p>
            <a:pPr marL="0" indent="0" algn="just">
              <a:spcBef>
                <a:spcPts val="0"/>
              </a:spcBef>
              <a:buNone/>
            </a:pPr>
            <a:endParaRPr lang="en-IN" i="1" dirty="0" smtClean="0"/>
          </a:p>
        </p:txBody>
      </p:sp>
      <p:cxnSp>
        <p:nvCxnSpPr>
          <p:cNvPr id="5" name="Straight Arrow Connector 4"/>
          <p:cNvCxnSpPr/>
          <p:nvPr/>
        </p:nvCxnSpPr>
        <p:spPr>
          <a:xfrm rot="5400000">
            <a:off x="-178595" y="3178991"/>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643074" y="5000660"/>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2518190" y="1410878"/>
            <a:ext cx="3000396" cy="2750363"/>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2071702" y="2071678"/>
            <a:ext cx="4929222" cy="2428892"/>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2428892" y="1785926"/>
            <a:ext cx="4786346" cy="2286016"/>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2258694" y="3670636"/>
            <a:ext cx="2628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3532184" y="4095892"/>
            <a:ext cx="1764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500066" y="1857388"/>
          <a:ext cx="857256" cy="392114"/>
        </p:xfrm>
        <a:graphic>
          <a:graphicData uri="http://schemas.openxmlformats.org/presentationml/2006/ole">
            <p:oleObj spid="_x0000_s61442"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572296" y="5072098"/>
          <a:ext cx="1143008" cy="428604"/>
        </p:xfrm>
        <a:graphic>
          <a:graphicData uri="http://schemas.openxmlformats.org/presentationml/2006/ole">
            <p:oleObj spid="_x0000_s61443"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285884" y="3000372"/>
          <a:ext cx="396000" cy="396000"/>
        </p:xfrm>
        <a:graphic>
          <a:graphicData uri="http://schemas.openxmlformats.org/presentationml/2006/ole">
            <p:oleObj spid="_x0000_s61444" name="Equation" r:id="rId5" imgW="139680" imgH="164880" progId="Equation.3">
              <p:embed/>
            </p:oleObj>
          </a:graphicData>
        </a:graphic>
      </p:graphicFrame>
      <p:graphicFrame>
        <p:nvGraphicFramePr>
          <p:cNvPr id="1032" name="Object 8"/>
          <p:cNvGraphicFramePr>
            <a:graphicFrameLocks noChangeAspect="1"/>
          </p:cNvGraphicFramePr>
          <p:nvPr/>
        </p:nvGraphicFramePr>
        <p:xfrm>
          <a:off x="4286280" y="5072074"/>
          <a:ext cx="396000" cy="396000"/>
        </p:xfrm>
        <a:graphic>
          <a:graphicData uri="http://schemas.openxmlformats.org/presentationml/2006/ole">
            <p:oleObj spid="_x0000_s61446" name="Equation" r:id="rId6" imgW="152280" imgH="203040" progId="Equation.3">
              <p:embed/>
            </p:oleObj>
          </a:graphicData>
        </a:graphic>
      </p:graphicFrame>
      <p:graphicFrame>
        <p:nvGraphicFramePr>
          <p:cNvPr id="1033" name="Object 9"/>
          <p:cNvGraphicFramePr>
            <a:graphicFrameLocks noChangeAspect="1"/>
          </p:cNvGraphicFramePr>
          <p:nvPr/>
        </p:nvGraphicFramePr>
        <p:xfrm>
          <a:off x="4429156" y="2857496"/>
          <a:ext cx="396000" cy="396000"/>
        </p:xfrm>
        <a:graphic>
          <a:graphicData uri="http://schemas.openxmlformats.org/presentationml/2006/ole">
            <p:oleObj spid="_x0000_s61447" name="Equation" r:id="rId7" imgW="139680" imgH="164880" progId="Equation.3">
              <p:embed/>
            </p:oleObj>
          </a:graphicData>
        </a:graphic>
      </p:graphicFrame>
      <p:graphicFrame>
        <p:nvGraphicFramePr>
          <p:cNvPr id="1034" name="Object 10"/>
          <p:cNvGraphicFramePr>
            <a:graphicFrameLocks noChangeAspect="1"/>
          </p:cNvGraphicFramePr>
          <p:nvPr/>
        </p:nvGraphicFramePr>
        <p:xfrm>
          <a:off x="5429288" y="4286256"/>
          <a:ext cx="396000" cy="396000"/>
        </p:xfrm>
        <a:graphic>
          <a:graphicData uri="http://schemas.openxmlformats.org/presentationml/2006/ole">
            <p:oleObj spid="_x0000_s61448" name="Equation" r:id="rId8" imgW="164880" imgH="164880" progId="Equation.3">
              <p:embed/>
            </p:oleObj>
          </a:graphicData>
        </a:graphic>
      </p:graphicFrame>
      <p:graphicFrame>
        <p:nvGraphicFramePr>
          <p:cNvPr id="1035" name="Object 11"/>
          <p:cNvGraphicFramePr>
            <a:graphicFrameLocks noChangeAspect="1"/>
          </p:cNvGraphicFramePr>
          <p:nvPr/>
        </p:nvGraphicFramePr>
        <p:xfrm>
          <a:off x="1785950" y="1785926"/>
          <a:ext cx="396000" cy="396000"/>
        </p:xfrm>
        <a:graphic>
          <a:graphicData uri="http://schemas.openxmlformats.org/presentationml/2006/ole">
            <p:oleObj spid="_x0000_s61449" name="Equation" r:id="rId9" imgW="126720" imgH="177480" progId="Equation.3">
              <p:embed/>
            </p:oleObj>
          </a:graphicData>
        </a:graphic>
      </p:graphicFrame>
      <p:graphicFrame>
        <p:nvGraphicFramePr>
          <p:cNvPr id="1036" name="Object 12"/>
          <p:cNvGraphicFramePr>
            <a:graphicFrameLocks noChangeAspect="1"/>
          </p:cNvGraphicFramePr>
          <p:nvPr/>
        </p:nvGraphicFramePr>
        <p:xfrm>
          <a:off x="6786610" y="4429132"/>
          <a:ext cx="396000" cy="396000"/>
        </p:xfrm>
        <a:graphic>
          <a:graphicData uri="http://schemas.openxmlformats.org/presentationml/2006/ole">
            <p:oleObj spid="_x0000_s61450" name="Equation" r:id="rId10" imgW="126720" imgH="177480" progId="Equation.3">
              <p:embed/>
            </p:oleObj>
          </a:graphicData>
        </a:graphic>
      </p:graphicFrame>
      <p:graphicFrame>
        <p:nvGraphicFramePr>
          <p:cNvPr id="1037" name="Object 13"/>
          <p:cNvGraphicFramePr>
            <a:graphicFrameLocks noChangeAspect="1"/>
          </p:cNvGraphicFramePr>
          <p:nvPr/>
        </p:nvGraphicFramePr>
        <p:xfrm>
          <a:off x="2000264" y="1428736"/>
          <a:ext cx="396000" cy="396000"/>
        </p:xfrm>
        <a:graphic>
          <a:graphicData uri="http://schemas.openxmlformats.org/presentationml/2006/ole">
            <p:oleObj spid="_x0000_s61451" name="Equation" r:id="rId11" imgW="152280" imgH="215640" progId="Equation.3">
              <p:embed/>
            </p:oleObj>
          </a:graphicData>
        </a:graphic>
      </p:graphicFrame>
      <p:graphicFrame>
        <p:nvGraphicFramePr>
          <p:cNvPr id="1038" name="Object 14"/>
          <p:cNvGraphicFramePr>
            <a:graphicFrameLocks noChangeAspect="1"/>
          </p:cNvGraphicFramePr>
          <p:nvPr/>
        </p:nvGraphicFramePr>
        <p:xfrm>
          <a:off x="3571900" y="2000240"/>
          <a:ext cx="396000" cy="396000"/>
        </p:xfrm>
        <a:graphic>
          <a:graphicData uri="http://schemas.openxmlformats.org/presentationml/2006/ole">
            <p:oleObj spid="_x0000_s61452" name="Equation" r:id="rId12" imgW="177480" imgH="215640" progId="Equation.3">
              <p:embed/>
            </p:oleObj>
          </a:graphicData>
        </a:graphic>
      </p:graphicFrame>
      <p:graphicFrame>
        <p:nvGraphicFramePr>
          <p:cNvPr id="1039" name="Object 15"/>
          <p:cNvGraphicFramePr>
            <a:graphicFrameLocks noChangeAspect="1"/>
          </p:cNvGraphicFramePr>
          <p:nvPr/>
        </p:nvGraphicFramePr>
        <p:xfrm>
          <a:off x="3429024" y="5000636"/>
          <a:ext cx="396000" cy="396000"/>
        </p:xfrm>
        <a:graphic>
          <a:graphicData uri="http://schemas.openxmlformats.org/presentationml/2006/ole">
            <p:oleObj spid="_x0000_s61453" name="Equation" r:id="rId13" imgW="190440" imgH="215640" progId="Equation.3">
              <p:embed/>
            </p:oleObj>
          </a:graphicData>
        </a:graphic>
      </p:graphicFrame>
      <p:graphicFrame>
        <p:nvGraphicFramePr>
          <p:cNvPr id="1040" name="Object 16"/>
          <p:cNvGraphicFramePr>
            <a:graphicFrameLocks noChangeAspect="1"/>
          </p:cNvGraphicFramePr>
          <p:nvPr/>
        </p:nvGraphicFramePr>
        <p:xfrm>
          <a:off x="1428760" y="4961850"/>
          <a:ext cx="396000" cy="396000"/>
        </p:xfrm>
        <a:graphic>
          <a:graphicData uri="http://schemas.openxmlformats.org/presentationml/2006/ole">
            <p:oleObj spid="_x0000_s61454" name="Equation" r:id="rId14" imgW="152280" imgH="177480" progId="Equation.3">
              <p:embed/>
            </p:oleObj>
          </a:graphicData>
        </a:graphic>
      </p:graphicFrame>
      <p:graphicFrame>
        <p:nvGraphicFramePr>
          <p:cNvPr id="1041" name="Object 17"/>
          <p:cNvGraphicFramePr>
            <a:graphicFrameLocks noChangeAspect="1"/>
          </p:cNvGraphicFramePr>
          <p:nvPr/>
        </p:nvGraphicFramePr>
        <p:xfrm>
          <a:off x="7143800" y="3714752"/>
          <a:ext cx="395288" cy="395288"/>
        </p:xfrm>
        <a:graphic>
          <a:graphicData uri="http://schemas.openxmlformats.org/presentationml/2006/ole">
            <p:oleObj spid="_x0000_s61455" name="Equation" r:id="rId15" imgW="152280" imgH="215640" progId="Equation.3">
              <p:embed/>
            </p:oleObj>
          </a:graphicData>
        </a:graphic>
      </p:graphicFrame>
      <p:cxnSp>
        <p:nvCxnSpPr>
          <p:cNvPr id="43" name="Straight Connector 42"/>
          <p:cNvCxnSpPr/>
          <p:nvPr/>
        </p:nvCxnSpPr>
        <p:spPr>
          <a:xfrm>
            <a:off x="1643074" y="2333290"/>
            <a:ext cx="1944000" cy="1588"/>
          </a:xfrm>
          <a:prstGeom prst="line">
            <a:avLst/>
          </a:prstGeom>
          <a:ln w="22225"/>
        </p:spPr>
        <p:style>
          <a:lnRef idx="2">
            <a:schemeClr val="dk1"/>
          </a:lnRef>
          <a:fillRef idx="0">
            <a:schemeClr val="dk1"/>
          </a:fillRef>
          <a:effectRef idx="1">
            <a:schemeClr val="dk1"/>
          </a:effectRef>
          <a:fontRef idx="minor">
            <a:schemeClr val="tx1"/>
          </a:fontRef>
        </p:style>
      </p:cxnSp>
      <p:sp>
        <p:nvSpPr>
          <p:cNvPr id="28" name="Rectangle 27"/>
          <p:cNvSpPr/>
          <p:nvPr/>
        </p:nvSpPr>
        <p:spPr>
          <a:xfrm>
            <a:off x="7072330" y="4357694"/>
            <a:ext cx="2000200"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sp>
        <p:nvSpPr>
          <p:cNvPr id="30" name="Rectangle 29"/>
          <p:cNvSpPr/>
          <p:nvPr/>
        </p:nvSpPr>
        <p:spPr>
          <a:xfrm>
            <a:off x="7500990" y="3714752"/>
            <a:ext cx="1643042"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cxnSp>
        <p:nvCxnSpPr>
          <p:cNvPr id="47" name="Straight Arrow Connector 46"/>
          <p:cNvCxnSpPr/>
          <p:nvPr/>
        </p:nvCxnSpPr>
        <p:spPr>
          <a:xfrm rot="10800000">
            <a:off x="3643339" y="4643446"/>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6200000" flipV="1">
            <a:off x="3929089" y="2500306"/>
            <a:ext cx="500066" cy="50006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643074" y="3214686"/>
            <a:ext cx="2772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285884" y="2143116"/>
          <a:ext cx="431800" cy="517525"/>
        </p:xfrm>
        <a:graphic>
          <a:graphicData uri="http://schemas.openxmlformats.org/presentationml/2006/ole">
            <p:oleObj spid="_x0000_s61457" name="Equation" r:id="rId16" imgW="152280" imgH="215640" progId="Equation.3">
              <p:embed/>
            </p:oleObj>
          </a:graphicData>
        </a:graphic>
      </p:graphicFrame>
      <p:graphicFrame>
        <p:nvGraphicFramePr>
          <p:cNvPr id="51218" name="Object 18"/>
          <p:cNvGraphicFramePr>
            <a:graphicFrameLocks noChangeAspect="1"/>
          </p:cNvGraphicFramePr>
          <p:nvPr/>
        </p:nvGraphicFramePr>
        <p:xfrm>
          <a:off x="3673508" y="3271838"/>
          <a:ext cx="396875" cy="395287"/>
        </p:xfrm>
        <a:graphic>
          <a:graphicData uri="http://schemas.openxmlformats.org/presentationml/2006/ole">
            <p:oleObj spid="_x0000_s61458" name="Equation" r:id="rId17" imgW="164880" imgH="177480" progId="Equation.3">
              <p:embed/>
            </p:oleObj>
          </a:graphicData>
        </a:graphic>
      </p:graphicFrame>
      <p:cxnSp>
        <p:nvCxnSpPr>
          <p:cNvPr id="70" name="Straight Arrow Connector 69"/>
          <p:cNvCxnSpPr/>
          <p:nvPr/>
        </p:nvCxnSpPr>
        <p:spPr>
          <a:xfrm rot="5400000" flipH="1" flipV="1">
            <a:off x="1677620" y="2822950"/>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214578" y="928670"/>
          <a:ext cx="395288" cy="395287"/>
        </p:xfrm>
        <a:graphic>
          <a:graphicData uri="http://schemas.openxmlformats.org/presentationml/2006/ole">
            <p:oleObj spid="_x0000_s61459" name="Equation" r:id="rId18" imgW="164880" imgH="164880" progId="Equation.3">
              <p:embed/>
            </p:oleObj>
          </a:graphicData>
        </a:graphic>
      </p:graphicFrame>
      <p:sp>
        <p:nvSpPr>
          <p:cNvPr id="44" name="Rectangle 43"/>
          <p:cNvSpPr/>
          <p:nvPr/>
        </p:nvSpPr>
        <p:spPr>
          <a:xfrm>
            <a:off x="71470" y="2928934"/>
            <a:ext cx="1214414"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Tax borne by seller</a:t>
            </a:r>
            <a:endParaRPr lang="en-IN" b="1" dirty="0">
              <a:solidFill>
                <a:schemeClr val="tx1"/>
              </a:solidFill>
            </a:endParaRPr>
          </a:p>
        </p:txBody>
      </p:sp>
      <p:sp>
        <p:nvSpPr>
          <p:cNvPr id="45" name="Rectangle 44"/>
          <p:cNvSpPr/>
          <p:nvPr/>
        </p:nvSpPr>
        <p:spPr>
          <a:xfrm>
            <a:off x="71470" y="2285992"/>
            <a:ext cx="1214414"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Tax borne by buyer</a:t>
            </a:r>
            <a:endParaRPr lang="en-IN" b="1" dirty="0">
              <a:solidFill>
                <a:schemeClr val="tx1"/>
              </a:solidFill>
            </a:endParaRPr>
          </a:p>
        </p:txBody>
      </p:sp>
      <p:graphicFrame>
        <p:nvGraphicFramePr>
          <p:cNvPr id="61460" name="Object 20"/>
          <p:cNvGraphicFramePr>
            <a:graphicFrameLocks noChangeAspect="1"/>
          </p:cNvGraphicFramePr>
          <p:nvPr/>
        </p:nvGraphicFramePr>
        <p:xfrm>
          <a:off x="3570538" y="2514600"/>
          <a:ext cx="334963" cy="366713"/>
        </p:xfrm>
        <a:graphic>
          <a:graphicData uri="http://schemas.openxmlformats.org/presentationml/2006/ole">
            <p:oleObj spid="_x0000_s61460" name="Equation" r:id="rId19" imgW="139680" imgH="164880" progId="Equation.3">
              <p:embed/>
            </p:oleObj>
          </a:graphicData>
        </a:graphic>
      </p:graphicFrame>
      <p:cxnSp>
        <p:nvCxnSpPr>
          <p:cNvPr id="59" name="Straight Connector 58"/>
          <p:cNvCxnSpPr/>
          <p:nvPr/>
        </p:nvCxnSpPr>
        <p:spPr>
          <a:xfrm>
            <a:off x="1643074" y="2817590"/>
            <a:ext cx="1944000" cy="1588"/>
          </a:xfrm>
          <a:prstGeom prst="line">
            <a:avLst/>
          </a:prstGeom>
          <a:ln w="22225"/>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strips(up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strips(downRigh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40"/>
                                        </p:tgtEl>
                                        <p:attrNameLst>
                                          <p:attrName>style.visibility</p:attrName>
                                        </p:attrNameLst>
                                      </p:cBhvr>
                                      <p:to>
                                        <p:strVal val="visible"/>
                                      </p:to>
                                    </p:set>
                                    <p:animEffect transition="in" filter="strips(downRight)">
                                      <p:cBhvr>
                                        <p:cTn id="29" dur="500"/>
                                        <p:tgtEl>
                                          <p:spTgt spid="1040"/>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027"/>
                                        </p:tgtEl>
                                        <p:attrNameLst>
                                          <p:attrName>style.visibility</p:attrName>
                                        </p:attrNameLst>
                                      </p:cBhvr>
                                      <p:to>
                                        <p:strVal val="visible"/>
                                      </p:to>
                                    </p:set>
                                    <p:animEffect transition="in" filter="strips(downRight)">
                                      <p:cBhvr>
                                        <p:cTn id="39" dur="500"/>
                                        <p:tgtEl>
                                          <p:spTgt spid="1027"/>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trips(downRigh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51219"/>
                                        </p:tgtEl>
                                        <p:attrNameLst>
                                          <p:attrName>style.visibility</p:attrName>
                                        </p:attrNameLst>
                                      </p:cBhvr>
                                      <p:to>
                                        <p:strVal val="visible"/>
                                      </p:to>
                                    </p:set>
                                    <p:animEffect transition="in" filter="strips(downRight)">
                                      <p:cBhvr>
                                        <p:cTn id="54" dur="500"/>
                                        <p:tgtEl>
                                          <p:spTgt spid="51219"/>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strips(downRight)">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par>
                                <p:cTn id="65" presetID="18" presetClass="entr" presetSubtype="6" fill="hold" nodeType="withEffect">
                                  <p:stCondLst>
                                    <p:cond delay="0"/>
                                  </p:stCondLst>
                                  <p:childTnLst>
                                    <p:set>
                                      <p:cBhvr>
                                        <p:cTn id="66" dur="1" fill="hold">
                                          <p:stCondLst>
                                            <p:cond delay="0"/>
                                          </p:stCondLst>
                                        </p:cTn>
                                        <p:tgtEl>
                                          <p:spTgt spid="1036"/>
                                        </p:tgtEl>
                                        <p:attrNameLst>
                                          <p:attrName>style.visibility</p:attrName>
                                        </p:attrNameLst>
                                      </p:cBhvr>
                                      <p:to>
                                        <p:strVal val="visible"/>
                                      </p:to>
                                    </p:set>
                                    <p:animEffect transition="in" filter="strips(downRight)">
                                      <p:cBhvr>
                                        <p:cTn id="67" dur="500"/>
                                        <p:tgtEl>
                                          <p:spTgt spid="1036"/>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strips(downRight)">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033"/>
                                        </p:tgtEl>
                                        <p:attrNameLst>
                                          <p:attrName>style.visibility</p:attrName>
                                        </p:attrNameLst>
                                      </p:cBhvr>
                                      <p:to>
                                        <p:strVal val="visible"/>
                                      </p:to>
                                    </p:set>
                                    <p:animEffect transition="in" filter="strips(downRight)">
                                      <p:cBhvr>
                                        <p:cTn id="77" dur="500"/>
                                        <p:tgtEl>
                                          <p:spTgt spid="1033"/>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strips(downLeft)">
                                      <p:cBhvr>
                                        <p:cTn id="82" dur="5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1029"/>
                                        </p:tgtEl>
                                        <p:attrNameLst>
                                          <p:attrName>style.visibility</p:attrName>
                                        </p:attrNameLst>
                                      </p:cBhvr>
                                      <p:to>
                                        <p:strVal val="visible"/>
                                      </p:to>
                                    </p:set>
                                    <p:animEffect transition="in" filter="strips(downRight)">
                                      <p:cBhvr>
                                        <p:cTn id="87" dur="500"/>
                                        <p:tgtEl>
                                          <p:spTgt spid="102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12" fill="hold"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strips(downLeft)">
                                      <p:cBhvr>
                                        <p:cTn id="92" dur="5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1032"/>
                                        </p:tgtEl>
                                        <p:attrNameLst>
                                          <p:attrName>style.visibility</p:attrName>
                                        </p:attrNameLst>
                                      </p:cBhvr>
                                      <p:to>
                                        <p:strVal val="visible"/>
                                      </p:to>
                                    </p:set>
                                    <p:animEffect transition="in" filter="strips(downRight)">
                                      <p:cBhvr>
                                        <p:cTn id="97" dur="500"/>
                                        <p:tgtEl>
                                          <p:spTgt spid="1032"/>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6"/>
                                        </p:tgtEl>
                                        <p:attrNameLst>
                                          <p:attrName>style.visibility</p:attrName>
                                        </p:attrNameLst>
                                      </p:cBhvr>
                                      <p:to>
                                        <p:strVal val="visible"/>
                                      </p:to>
                                    </p:set>
                                    <p:animEffect transition="in" filter="strips(downRight)">
                                      <p:cBhvr>
                                        <p:cTn id="102" dur="500"/>
                                        <p:tgtEl>
                                          <p:spTgt spid="16"/>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037"/>
                                        </p:tgtEl>
                                        <p:attrNameLst>
                                          <p:attrName>style.visibility</p:attrName>
                                        </p:attrNameLst>
                                      </p:cBhvr>
                                      <p:to>
                                        <p:strVal val="visible"/>
                                      </p:to>
                                    </p:set>
                                    <p:animEffect transition="in" filter="strips(downRight)">
                                      <p:cBhvr>
                                        <p:cTn id="107" dur="500"/>
                                        <p:tgtEl>
                                          <p:spTgt spid="1037"/>
                                        </p:tgtEl>
                                      </p:cBhvr>
                                    </p:animEffect>
                                  </p:childTnLst>
                                </p:cTn>
                              </p:par>
                              <p:par>
                                <p:cTn id="108" presetID="18" presetClass="entr" presetSubtype="6" fill="hold" nodeType="withEffect">
                                  <p:stCondLst>
                                    <p:cond delay="0"/>
                                  </p:stCondLst>
                                  <p:childTnLst>
                                    <p:set>
                                      <p:cBhvr>
                                        <p:cTn id="109" dur="1" fill="hold">
                                          <p:stCondLst>
                                            <p:cond delay="0"/>
                                          </p:stCondLst>
                                        </p:cTn>
                                        <p:tgtEl>
                                          <p:spTgt spid="1041"/>
                                        </p:tgtEl>
                                        <p:attrNameLst>
                                          <p:attrName>style.visibility</p:attrName>
                                        </p:attrNameLst>
                                      </p:cBhvr>
                                      <p:to>
                                        <p:strVal val="visible"/>
                                      </p:to>
                                    </p:set>
                                    <p:animEffect transition="in" filter="strips(downRight)">
                                      <p:cBhvr>
                                        <p:cTn id="110" dur="500"/>
                                        <p:tgtEl>
                                          <p:spTgt spid="1041"/>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6" fill="hold" grpId="0" nodeType="click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strips(downRight)">
                                      <p:cBhvr>
                                        <p:cTn id="115" dur="500"/>
                                        <p:tgtEl>
                                          <p:spTgt spid="30"/>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6" fill="hold" nodeType="clickEffect">
                                  <p:stCondLst>
                                    <p:cond delay="0"/>
                                  </p:stCondLst>
                                  <p:childTnLst>
                                    <p:set>
                                      <p:cBhvr>
                                        <p:cTn id="119" dur="1" fill="hold">
                                          <p:stCondLst>
                                            <p:cond delay="0"/>
                                          </p:stCondLst>
                                        </p:cTn>
                                        <p:tgtEl>
                                          <p:spTgt spid="1038"/>
                                        </p:tgtEl>
                                        <p:attrNameLst>
                                          <p:attrName>style.visibility</p:attrName>
                                        </p:attrNameLst>
                                      </p:cBhvr>
                                      <p:to>
                                        <p:strVal val="visible"/>
                                      </p:to>
                                    </p:set>
                                    <p:animEffect transition="in" filter="strips(downRight)">
                                      <p:cBhvr>
                                        <p:cTn id="120" dur="500"/>
                                        <p:tgtEl>
                                          <p:spTgt spid="1038"/>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12" fill="hold" nodeType="clickEffect">
                                  <p:stCondLst>
                                    <p:cond delay="0"/>
                                  </p:stCondLst>
                                  <p:childTnLst>
                                    <p:set>
                                      <p:cBhvr>
                                        <p:cTn id="124" dur="1" fill="hold">
                                          <p:stCondLst>
                                            <p:cond delay="0"/>
                                          </p:stCondLst>
                                        </p:cTn>
                                        <p:tgtEl>
                                          <p:spTgt spid="43"/>
                                        </p:tgtEl>
                                        <p:attrNameLst>
                                          <p:attrName>style.visibility</p:attrName>
                                        </p:attrNameLst>
                                      </p:cBhvr>
                                      <p:to>
                                        <p:strVal val="visible"/>
                                      </p:to>
                                    </p:set>
                                    <p:animEffect transition="in" filter="strips(downLeft)">
                                      <p:cBhvr>
                                        <p:cTn id="125" dur="500"/>
                                        <p:tgtEl>
                                          <p:spTgt spid="43"/>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6" fill="hold" nodeType="clickEffect">
                                  <p:stCondLst>
                                    <p:cond delay="0"/>
                                  </p:stCondLst>
                                  <p:childTnLst>
                                    <p:set>
                                      <p:cBhvr>
                                        <p:cTn id="129" dur="1" fill="hold">
                                          <p:stCondLst>
                                            <p:cond delay="0"/>
                                          </p:stCondLst>
                                        </p:cTn>
                                        <p:tgtEl>
                                          <p:spTgt spid="51217"/>
                                        </p:tgtEl>
                                        <p:attrNameLst>
                                          <p:attrName>style.visibility</p:attrName>
                                        </p:attrNameLst>
                                      </p:cBhvr>
                                      <p:to>
                                        <p:strVal val="visible"/>
                                      </p:to>
                                    </p:set>
                                    <p:animEffect transition="in" filter="strips(downRight)">
                                      <p:cBhvr>
                                        <p:cTn id="130" dur="500"/>
                                        <p:tgtEl>
                                          <p:spTgt spid="51217"/>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12" fill="hold" nodeType="clickEffect">
                                  <p:stCondLst>
                                    <p:cond delay="0"/>
                                  </p:stCondLst>
                                  <p:childTnLst>
                                    <p:set>
                                      <p:cBhvr>
                                        <p:cTn id="134" dur="1" fill="hold">
                                          <p:stCondLst>
                                            <p:cond delay="0"/>
                                          </p:stCondLst>
                                        </p:cTn>
                                        <p:tgtEl>
                                          <p:spTgt spid="18"/>
                                        </p:tgtEl>
                                        <p:attrNameLst>
                                          <p:attrName>style.visibility</p:attrName>
                                        </p:attrNameLst>
                                      </p:cBhvr>
                                      <p:to>
                                        <p:strVal val="visible"/>
                                      </p:to>
                                    </p:set>
                                    <p:animEffect transition="in" filter="strips(downLeft)">
                                      <p:cBhvr>
                                        <p:cTn id="135" dur="500"/>
                                        <p:tgtEl>
                                          <p:spTgt spid="18"/>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6" fill="hold" nodeType="clickEffect">
                                  <p:stCondLst>
                                    <p:cond delay="0"/>
                                  </p:stCondLst>
                                  <p:childTnLst>
                                    <p:set>
                                      <p:cBhvr>
                                        <p:cTn id="139" dur="1" fill="hold">
                                          <p:stCondLst>
                                            <p:cond delay="0"/>
                                          </p:stCondLst>
                                        </p:cTn>
                                        <p:tgtEl>
                                          <p:spTgt spid="1039"/>
                                        </p:tgtEl>
                                        <p:attrNameLst>
                                          <p:attrName>style.visibility</p:attrName>
                                        </p:attrNameLst>
                                      </p:cBhvr>
                                      <p:to>
                                        <p:strVal val="visible"/>
                                      </p:to>
                                    </p:set>
                                    <p:animEffect transition="in" filter="strips(downRight)">
                                      <p:cBhvr>
                                        <p:cTn id="140" dur="500"/>
                                        <p:tgtEl>
                                          <p:spTgt spid="1039"/>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12" fill="hold" nodeType="clickEffect">
                                  <p:stCondLst>
                                    <p:cond delay="0"/>
                                  </p:stCondLst>
                                  <p:childTnLst>
                                    <p:set>
                                      <p:cBhvr>
                                        <p:cTn id="144" dur="1" fill="hold">
                                          <p:stCondLst>
                                            <p:cond delay="0"/>
                                          </p:stCondLst>
                                        </p:cTn>
                                        <p:tgtEl>
                                          <p:spTgt spid="48"/>
                                        </p:tgtEl>
                                        <p:attrNameLst>
                                          <p:attrName>style.visibility</p:attrName>
                                        </p:attrNameLst>
                                      </p:cBhvr>
                                      <p:to>
                                        <p:strVal val="visible"/>
                                      </p:to>
                                    </p:set>
                                    <p:animEffect transition="in" filter="strips(downLeft)">
                                      <p:cBhvr>
                                        <p:cTn id="145" dur="500"/>
                                        <p:tgtEl>
                                          <p:spTgt spid="48"/>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12" fill="hold" nodeType="clickEffect">
                                  <p:stCondLst>
                                    <p:cond delay="0"/>
                                  </p:stCondLst>
                                  <p:childTnLst>
                                    <p:set>
                                      <p:cBhvr>
                                        <p:cTn id="149" dur="1" fill="hold">
                                          <p:stCondLst>
                                            <p:cond delay="0"/>
                                          </p:stCondLst>
                                        </p:cTn>
                                        <p:tgtEl>
                                          <p:spTgt spid="70"/>
                                        </p:tgtEl>
                                        <p:attrNameLst>
                                          <p:attrName>style.visibility</p:attrName>
                                        </p:attrNameLst>
                                      </p:cBhvr>
                                      <p:to>
                                        <p:strVal val="visible"/>
                                      </p:to>
                                    </p:set>
                                    <p:animEffect transition="in" filter="strips(downLeft)">
                                      <p:cBhvr>
                                        <p:cTn id="150" dur="500"/>
                                        <p:tgtEl>
                                          <p:spTgt spid="70"/>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47"/>
                                        </p:tgtEl>
                                        <p:attrNameLst>
                                          <p:attrName>style.visibility</p:attrName>
                                        </p:attrNameLst>
                                      </p:cBhvr>
                                      <p:to>
                                        <p:strVal val="visible"/>
                                      </p:to>
                                    </p:set>
                                    <p:animEffect transition="in" filter="strips(downLeft)">
                                      <p:cBhvr>
                                        <p:cTn id="155" dur="500"/>
                                        <p:tgtEl>
                                          <p:spTgt spid="47"/>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6" fill="hold" nodeType="clickEffect">
                                  <p:stCondLst>
                                    <p:cond delay="0"/>
                                  </p:stCondLst>
                                  <p:childTnLst>
                                    <p:set>
                                      <p:cBhvr>
                                        <p:cTn id="159" dur="1" fill="hold">
                                          <p:stCondLst>
                                            <p:cond delay="0"/>
                                          </p:stCondLst>
                                        </p:cTn>
                                        <p:tgtEl>
                                          <p:spTgt spid="51218"/>
                                        </p:tgtEl>
                                        <p:attrNameLst>
                                          <p:attrName>style.visibility</p:attrName>
                                        </p:attrNameLst>
                                      </p:cBhvr>
                                      <p:to>
                                        <p:strVal val="visible"/>
                                      </p:to>
                                    </p:set>
                                    <p:animEffect transition="in" filter="strips(downRight)">
                                      <p:cBhvr>
                                        <p:cTn id="160" dur="500"/>
                                        <p:tgtEl>
                                          <p:spTgt spid="51218"/>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6" fill="hold" nodeType="clickEffect">
                                  <p:stCondLst>
                                    <p:cond delay="0"/>
                                  </p:stCondLst>
                                  <p:childTnLst>
                                    <p:set>
                                      <p:cBhvr>
                                        <p:cTn id="164" dur="1" fill="hold">
                                          <p:stCondLst>
                                            <p:cond delay="0"/>
                                          </p:stCondLst>
                                        </p:cTn>
                                        <p:tgtEl>
                                          <p:spTgt spid="61460"/>
                                        </p:tgtEl>
                                        <p:attrNameLst>
                                          <p:attrName>style.visibility</p:attrName>
                                        </p:attrNameLst>
                                      </p:cBhvr>
                                      <p:to>
                                        <p:strVal val="visible"/>
                                      </p:to>
                                    </p:set>
                                    <p:animEffect transition="in" filter="strips(downRight)">
                                      <p:cBhvr>
                                        <p:cTn id="165" dur="500"/>
                                        <p:tgtEl>
                                          <p:spTgt spid="61460"/>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6" fill="hold" grpId="0" nodeType="clickEffect">
                                  <p:stCondLst>
                                    <p:cond delay="0"/>
                                  </p:stCondLst>
                                  <p:childTnLst>
                                    <p:set>
                                      <p:cBhvr>
                                        <p:cTn id="169" dur="1" fill="hold">
                                          <p:stCondLst>
                                            <p:cond delay="0"/>
                                          </p:stCondLst>
                                        </p:cTn>
                                        <p:tgtEl>
                                          <p:spTgt spid="49"/>
                                        </p:tgtEl>
                                        <p:attrNameLst>
                                          <p:attrName>style.visibility</p:attrName>
                                        </p:attrNameLst>
                                      </p:cBhvr>
                                      <p:to>
                                        <p:strVal val="visible"/>
                                      </p:to>
                                    </p:set>
                                    <p:animEffect transition="in" filter="strips(downRight)">
                                      <p:cBhvr>
                                        <p:cTn id="170" dur="500"/>
                                        <p:tgtEl>
                                          <p:spTgt spid="49"/>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6" fill="hold" grpId="0" nodeType="clickEffect">
                                  <p:stCondLst>
                                    <p:cond delay="0"/>
                                  </p:stCondLst>
                                  <p:childTnLst>
                                    <p:set>
                                      <p:cBhvr>
                                        <p:cTn id="174" dur="1" fill="hold">
                                          <p:stCondLst>
                                            <p:cond delay="0"/>
                                          </p:stCondLst>
                                        </p:cTn>
                                        <p:tgtEl>
                                          <p:spTgt spid="73"/>
                                        </p:tgtEl>
                                        <p:attrNameLst>
                                          <p:attrName>style.visibility</p:attrName>
                                        </p:attrNameLst>
                                      </p:cBhvr>
                                      <p:to>
                                        <p:strVal val="visible"/>
                                      </p:to>
                                    </p:set>
                                    <p:animEffect transition="in" filter="strips(downRight)">
                                      <p:cBhvr>
                                        <p:cTn id="175" dur="500"/>
                                        <p:tgtEl>
                                          <p:spTgt spid="73"/>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12" fill="hold" nodeType="clickEffect">
                                  <p:stCondLst>
                                    <p:cond delay="0"/>
                                  </p:stCondLst>
                                  <p:childTnLst>
                                    <p:set>
                                      <p:cBhvr>
                                        <p:cTn id="179" dur="1" fill="hold">
                                          <p:stCondLst>
                                            <p:cond delay="0"/>
                                          </p:stCondLst>
                                        </p:cTn>
                                        <p:tgtEl>
                                          <p:spTgt spid="59"/>
                                        </p:tgtEl>
                                        <p:attrNameLst>
                                          <p:attrName>style.visibility</p:attrName>
                                        </p:attrNameLst>
                                      </p:cBhvr>
                                      <p:to>
                                        <p:strVal val="visible"/>
                                      </p:to>
                                    </p:set>
                                    <p:animEffect transition="in" filter="strips(downLeft)">
                                      <p:cBhvr>
                                        <p:cTn id="180" dur="500"/>
                                        <p:tgtEl>
                                          <p:spTgt spid="59"/>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44"/>
                                        </p:tgtEl>
                                        <p:attrNameLst>
                                          <p:attrName>style.visibility</p:attrName>
                                        </p:attrNameLst>
                                      </p:cBhvr>
                                      <p:to>
                                        <p:strVal val="visible"/>
                                      </p:to>
                                    </p:set>
                                    <p:animEffect transition="in" filter="strips(downRight)">
                                      <p:cBhvr>
                                        <p:cTn id="185" dur="500"/>
                                        <p:tgtEl>
                                          <p:spTgt spid="44"/>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grpId="0" nodeType="clickEffect">
                                  <p:stCondLst>
                                    <p:cond delay="0"/>
                                  </p:stCondLst>
                                  <p:childTnLst>
                                    <p:set>
                                      <p:cBhvr>
                                        <p:cTn id="189" dur="1" fill="hold">
                                          <p:stCondLst>
                                            <p:cond delay="0"/>
                                          </p:stCondLst>
                                        </p:cTn>
                                        <p:tgtEl>
                                          <p:spTgt spid="45"/>
                                        </p:tgtEl>
                                        <p:attrNameLst>
                                          <p:attrName>style.visibility</p:attrName>
                                        </p:attrNameLst>
                                      </p:cBhvr>
                                      <p:to>
                                        <p:strVal val="visible"/>
                                      </p:to>
                                    </p:set>
                                    <p:animEffect transition="in" filter="strips(downRight)">
                                      <p:cBhvr>
                                        <p:cTn id="19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49" grpId="0" animBg="1"/>
      <p:bldP spid="2" grpId="0"/>
      <p:bldP spid="28" grpId="0" animBg="1"/>
      <p:bldP spid="30" grpId="0" animBg="1"/>
      <p:bldP spid="44" grpId="0" animBg="1"/>
      <p:bldP spid="4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(b) Constant Cost </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Under </a:t>
            </a:r>
            <a:r>
              <a:rPr lang="en-IN" b="1" dirty="0" smtClean="0"/>
              <a:t>constant</a:t>
            </a:r>
            <a:r>
              <a:rPr lang="en-IN" dirty="0" smtClean="0"/>
              <a:t> </a:t>
            </a:r>
            <a:r>
              <a:rPr lang="en-IN" b="1" dirty="0" smtClean="0"/>
              <a:t>returns to scale </a:t>
            </a:r>
            <a:r>
              <a:rPr lang="en-IN" dirty="0" smtClean="0"/>
              <a:t>(CRTS), </a:t>
            </a:r>
            <a:r>
              <a:rPr lang="en-IN" u="sng" dirty="0" smtClean="0"/>
              <a:t>cost per unit of output  </a:t>
            </a:r>
            <a:r>
              <a:rPr lang="en-IN" dirty="0" smtClean="0"/>
              <a:t>remains </a:t>
            </a:r>
            <a:r>
              <a:rPr lang="en-IN" i="1" dirty="0" smtClean="0"/>
              <a:t>constant or same</a:t>
            </a:r>
            <a:r>
              <a:rPr lang="en-IN" dirty="0" smtClean="0"/>
              <a:t>.</a:t>
            </a:r>
          </a:p>
          <a:p>
            <a:pPr marL="0" indent="0" algn="just">
              <a:spcBef>
                <a:spcPts val="0"/>
              </a:spcBef>
              <a:buNone/>
            </a:pPr>
            <a:r>
              <a:rPr lang="en-IN" dirty="0" smtClean="0"/>
              <a:t>In this case the producer will </a:t>
            </a:r>
            <a:r>
              <a:rPr lang="en-IN" b="1" dirty="0" smtClean="0"/>
              <a:t>shift</a:t>
            </a:r>
            <a:r>
              <a:rPr lang="en-IN" dirty="0" smtClean="0"/>
              <a:t> entire </a:t>
            </a:r>
            <a:r>
              <a:rPr lang="en-IN" b="1" dirty="0" smtClean="0"/>
              <a:t>tax burden on the buyers.</a:t>
            </a:r>
            <a:endParaRPr lang="en-I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8643998" cy="785818"/>
          </a:xfrm>
        </p:spPr>
        <p:txBody>
          <a:bodyPr>
            <a:normAutofit/>
          </a:bodyPr>
          <a:lstStyle/>
          <a:p>
            <a:r>
              <a:rPr lang="en-IN" sz="3200" dirty="0" smtClean="0"/>
              <a:t> </a:t>
            </a:r>
            <a:r>
              <a:rPr lang="en-IN" sz="3200" b="1" dirty="0" smtClean="0"/>
              <a:t>CHARACTERISTICS OF TAX REVENUE</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514350" indent="-514350" algn="just">
              <a:buFont typeface="+mj-lt"/>
              <a:buAutoNum type="arabicPeriod"/>
            </a:pPr>
            <a:r>
              <a:rPr lang="en-IN" sz="2800" dirty="0" smtClean="0"/>
              <a:t>Tax is a compulsory payment; every citizen is legally bound to pay.</a:t>
            </a:r>
          </a:p>
          <a:p>
            <a:pPr marL="514350" indent="-514350" algn="just">
              <a:buFont typeface="+mj-lt"/>
              <a:buAutoNum type="arabicPeriod"/>
            </a:pPr>
            <a:r>
              <a:rPr lang="en-IN" sz="2800" dirty="0" smtClean="0"/>
              <a:t>If any person does not pay the tax, he can be punished by the government.</a:t>
            </a:r>
          </a:p>
          <a:p>
            <a:pPr marL="514350" indent="-514350" algn="just">
              <a:buFont typeface="+mj-lt"/>
              <a:buAutoNum type="arabicPeriod"/>
            </a:pPr>
            <a:r>
              <a:rPr lang="en-IN" sz="2800" dirty="0" smtClean="0"/>
              <a:t>There is no direct quid- pro- quo between taxpayers  and the government.</a:t>
            </a:r>
          </a:p>
          <a:p>
            <a:pPr marL="514350" indent="-514350" algn="just">
              <a:buFont typeface="+mj-lt"/>
              <a:buAutoNum type="arabicPeriod"/>
            </a:pPr>
            <a:r>
              <a:rPr lang="en-IN" sz="2800" dirty="0" smtClean="0"/>
              <a:t>Tax is imposed on income, goods, and services.</a:t>
            </a:r>
          </a:p>
          <a:p>
            <a:pPr>
              <a:buNone/>
            </a:pP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1643042" y="3786190"/>
            <a:ext cx="2928958" cy="642942"/>
          </a:xfrm>
          <a:prstGeom prst="rect">
            <a:avLst/>
          </a:prstGeom>
          <a:gradFill>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28596" y="71438"/>
            <a:ext cx="8229600" cy="642918"/>
          </a:xfrm>
        </p:spPr>
        <p:txBody>
          <a:bodyPr>
            <a:normAutofit/>
          </a:bodyPr>
          <a:lstStyle/>
          <a:p>
            <a:r>
              <a:rPr lang="en-IN" sz="3200" b="1" dirty="0" smtClean="0"/>
              <a:t>(b) Constant Cost </a:t>
            </a:r>
          </a:p>
        </p:txBody>
      </p:sp>
      <p:cxnSp>
        <p:nvCxnSpPr>
          <p:cNvPr id="5" name="Straight Arrow Connector 4"/>
          <p:cNvCxnSpPr/>
          <p:nvPr/>
        </p:nvCxnSpPr>
        <p:spPr>
          <a:xfrm rot="5400000">
            <a:off x="-178627" y="3607595"/>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643042" y="5429264"/>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2428860" y="2357430"/>
            <a:ext cx="3929090"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1643042" y="4413366"/>
            <a:ext cx="5429288"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3727117" y="4582793"/>
            <a:ext cx="1643074"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5068926" y="4932338"/>
            <a:ext cx="1008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500034" y="2285992"/>
          <a:ext cx="857256" cy="392114"/>
        </p:xfrm>
        <a:graphic>
          <a:graphicData uri="http://schemas.openxmlformats.org/presentationml/2006/ole">
            <p:oleObj spid="_x0000_s62466"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572264" y="5500702"/>
          <a:ext cx="1143008" cy="428604"/>
        </p:xfrm>
        <a:graphic>
          <a:graphicData uri="http://schemas.openxmlformats.org/presentationml/2006/ole">
            <p:oleObj spid="_x0000_s62467"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268413" y="3511550"/>
          <a:ext cx="430213" cy="517525"/>
        </p:xfrm>
        <a:graphic>
          <a:graphicData uri="http://schemas.openxmlformats.org/presentationml/2006/ole">
            <p:oleObj spid="_x0000_s62468" name="Equation" r:id="rId5" imgW="152280" imgH="215640" progId="Equation.3">
              <p:embed/>
            </p:oleObj>
          </a:graphicData>
        </a:graphic>
      </p:graphicFrame>
      <p:graphicFrame>
        <p:nvGraphicFramePr>
          <p:cNvPr id="1031" name="Object 7"/>
          <p:cNvGraphicFramePr>
            <a:graphicFrameLocks noChangeAspect="1"/>
          </p:cNvGraphicFramePr>
          <p:nvPr/>
        </p:nvGraphicFramePr>
        <p:xfrm>
          <a:off x="1244601" y="4227513"/>
          <a:ext cx="334962" cy="368300"/>
        </p:xfrm>
        <a:graphic>
          <a:graphicData uri="http://schemas.openxmlformats.org/presentationml/2006/ole">
            <p:oleObj spid="_x0000_s62469" name="Equation" r:id="rId6" imgW="139680" imgH="164880" progId="Equation.3">
              <p:embed/>
            </p:oleObj>
          </a:graphicData>
        </a:graphic>
      </p:graphicFrame>
      <p:graphicFrame>
        <p:nvGraphicFramePr>
          <p:cNvPr id="1032" name="Object 8"/>
          <p:cNvGraphicFramePr>
            <a:graphicFrameLocks noChangeAspect="1"/>
          </p:cNvGraphicFramePr>
          <p:nvPr/>
        </p:nvGraphicFramePr>
        <p:xfrm>
          <a:off x="5500694" y="5429264"/>
          <a:ext cx="396000" cy="396000"/>
        </p:xfrm>
        <a:graphic>
          <a:graphicData uri="http://schemas.openxmlformats.org/presentationml/2006/ole">
            <p:oleObj spid="_x0000_s62470" name="Equation" r:id="rId7" imgW="152280" imgH="203040" progId="Equation.3">
              <p:embed/>
            </p:oleObj>
          </a:graphicData>
        </a:graphic>
      </p:graphicFrame>
      <p:graphicFrame>
        <p:nvGraphicFramePr>
          <p:cNvPr id="1033" name="Object 9"/>
          <p:cNvGraphicFramePr>
            <a:graphicFrameLocks noChangeAspect="1"/>
          </p:cNvGraphicFramePr>
          <p:nvPr/>
        </p:nvGraphicFramePr>
        <p:xfrm>
          <a:off x="5572132" y="4000504"/>
          <a:ext cx="396000" cy="396000"/>
        </p:xfrm>
        <a:graphic>
          <a:graphicData uri="http://schemas.openxmlformats.org/presentationml/2006/ole">
            <p:oleObj spid="_x0000_s62471"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6429388" y="4818950"/>
          <a:ext cx="396000" cy="396000"/>
        </p:xfrm>
        <a:graphic>
          <a:graphicData uri="http://schemas.openxmlformats.org/presentationml/2006/ole">
            <p:oleObj spid="_x0000_s62472" name="Equation" r:id="rId9" imgW="164880" imgH="164880" progId="Equation.3">
              <p:embed/>
            </p:oleObj>
          </a:graphicData>
        </a:graphic>
      </p:graphicFrame>
      <p:graphicFrame>
        <p:nvGraphicFramePr>
          <p:cNvPr id="1035" name="Object 11"/>
          <p:cNvGraphicFramePr>
            <a:graphicFrameLocks noChangeAspect="1"/>
          </p:cNvGraphicFramePr>
          <p:nvPr/>
        </p:nvGraphicFramePr>
        <p:xfrm>
          <a:off x="7143768" y="4214818"/>
          <a:ext cx="396000" cy="396000"/>
        </p:xfrm>
        <a:graphic>
          <a:graphicData uri="http://schemas.openxmlformats.org/presentationml/2006/ole">
            <p:oleObj spid="_x0000_s62473" name="Equation" r:id="rId10" imgW="126720" imgH="177480" progId="Equation.3">
              <p:embed/>
            </p:oleObj>
          </a:graphicData>
        </a:graphic>
      </p:graphicFrame>
      <p:graphicFrame>
        <p:nvGraphicFramePr>
          <p:cNvPr id="1038" name="Object 14"/>
          <p:cNvGraphicFramePr>
            <a:graphicFrameLocks noChangeAspect="1"/>
          </p:cNvGraphicFramePr>
          <p:nvPr/>
        </p:nvGraphicFramePr>
        <p:xfrm>
          <a:off x="4429124" y="3286124"/>
          <a:ext cx="396000" cy="396000"/>
        </p:xfrm>
        <a:graphic>
          <a:graphicData uri="http://schemas.openxmlformats.org/presentationml/2006/ole">
            <p:oleObj spid="_x0000_s62476" name="Equation" r:id="rId11" imgW="177480" imgH="215640" progId="Equation.3">
              <p:embed/>
            </p:oleObj>
          </a:graphicData>
        </a:graphic>
      </p:graphicFrame>
      <p:graphicFrame>
        <p:nvGraphicFramePr>
          <p:cNvPr id="1039" name="Object 15"/>
          <p:cNvGraphicFramePr>
            <a:graphicFrameLocks noChangeAspect="1"/>
          </p:cNvGraphicFramePr>
          <p:nvPr/>
        </p:nvGraphicFramePr>
        <p:xfrm>
          <a:off x="4286248" y="5500702"/>
          <a:ext cx="396000" cy="396000"/>
        </p:xfrm>
        <a:graphic>
          <a:graphicData uri="http://schemas.openxmlformats.org/presentationml/2006/ole">
            <p:oleObj spid="_x0000_s62477" name="Equation" r:id="rId12" imgW="190440" imgH="215640" progId="Equation.3">
              <p:embed/>
            </p:oleObj>
          </a:graphicData>
        </a:graphic>
      </p:graphicFrame>
      <p:graphicFrame>
        <p:nvGraphicFramePr>
          <p:cNvPr id="1040" name="Object 16"/>
          <p:cNvGraphicFramePr>
            <a:graphicFrameLocks noChangeAspect="1"/>
          </p:cNvGraphicFramePr>
          <p:nvPr/>
        </p:nvGraphicFramePr>
        <p:xfrm>
          <a:off x="1428728" y="5390454"/>
          <a:ext cx="396000" cy="396000"/>
        </p:xfrm>
        <a:graphic>
          <a:graphicData uri="http://schemas.openxmlformats.org/presentationml/2006/ole">
            <p:oleObj spid="_x0000_s62478" name="Equation" r:id="rId13" imgW="152280" imgH="177480" progId="Equation.3">
              <p:embed/>
            </p:oleObj>
          </a:graphicData>
        </a:graphic>
      </p:graphicFrame>
      <p:graphicFrame>
        <p:nvGraphicFramePr>
          <p:cNvPr id="1041" name="Object 17"/>
          <p:cNvGraphicFramePr>
            <a:graphicFrameLocks noChangeAspect="1"/>
          </p:cNvGraphicFramePr>
          <p:nvPr/>
        </p:nvGraphicFramePr>
        <p:xfrm>
          <a:off x="7143768" y="3429000"/>
          <a:ext cx="395288" cy="395288"/>
        </p:xfrm>
        <a:graphic>
          <a:graphicData uri="http://schemas.openxmlformats.org/presentationml/2006/ole">
            <p:oleObj spid="_x0000_s62479" name="Equation" r:id="rId14" imgW="152280" imgH="215640" progId="Equation.3">
              <p:embed/>
            </p:oleObj>
          </a:graphicData>
        </a:graphic>
      </p:graphicFrame>
      <p:sp>
        <p:nvSpPr>
          <p:cNvPr id="28" name="Rectangle 27"/>
          <p:cNvSpPr/>
          <p:nvPr/>
        </p:nvSpPr>
        <p:spPr>
          <a:xfrm>
            <a:off x="7429520" y="3929066"/>
            <a:ext cx="171448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SS curve before the tax</a:t>
            </a:r>
            <a:endParaRPr lang="en-IN" sz="2000" b="1" dirty="0">
              <a:solidFill>
                <a:schemeClr val="tx1"/>
              </a:solidFill>
            </a:endParaRPr>
          </a:p>
        </p:txBody>
      </p:sp>
      <p:sp>
        <p:nvSpPr>
          <p:cNvPr id="30" name="Rectangle 29"/>
          <p:cNvSpPr/>
          <p:nvPr/>
        </p:nvSpPr>
        <p:spPr>
          <a:xfrm>
            <a:off x="7500958" y="3071810"/>
            <a:ext cx="164307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SS curve after the tax</a:t>
            </a:r>
            <a:endParaRPr lang="en-IN" sz="2000" b="1" dirty="0">
              <a:solidFill>
                <a:schemeClr val="tx1"/>
              </a:solidFill>
            </a:endParaRPr>
          </a:p>
        </p:txBody>
      </p:sp>
      <p:graphicFrame>
        <p:nvGraphicFramePr>
          <p:cNvPr id="1042" name="Object 18"/>
          <p:cNvGraphicFramePr>
            <a:graphicFrameLocks noChangeAspect="1"/>
          </p:cNvGraphicFramePr>
          <p:nvPr/>
        </p:nvGraphicFramePr>
        <p:xfrm>
          <a:off x="4143372" y="4500570"/>
          <a:ext cx="334963" cy="366712"/>
        </p:xfrm>
        <a:graphic>
          <a:graphicData uri="http://schemas.openxmlformats.org/presentationml/2006/ole">
            <p:oleObj spid="_x0000_s62480" name="Equation" r:id="rId15" imgW="139680" imgH="164880" progId="Equation.3">
              <p:embed/>
            </p:oleObj>
          </a:graphicData>
        </a:graphic>
      </p:graphicFrame>
      <p:cxnSp>
        <p:nvCxnSpPr>
          <p:cNvPr id="47" name="Straight Arrow Connector 46"/>
          <p:cNvCxnSpPr/>
          <p:nvPr/>
        </p:nvCxnSpPr>
        <p:spPr>
          <a:xfrm rot="10800000">
            <a:off x="4714877" y="5143512"/>
            <a:ext cx="714381"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5000628" y="3857628"/>
            <a:ext cx="571504" cy="35719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643042" y="3746284"/>
            <a:ext cx="5429288"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62481" name="Object 17"/>
          <p:cNvGraphicFramePr>
            <a:graphicFrameLocks noChangeAspect="1"/>
          </p:cNvGraphicFramePr>
          <p:nvPr/>
        </p:nvGraphicFramePr>
        <p:xfrm>
          <a:off x="2285984" y="1928802"/>
          <a:ext cx="395287" cy="395288"/>
        </p:xfrm>
        <a:graphic>
          <a:graphicData uri="http://schemas.openxmlformats.org/presentationml/2006/ole">
            <p:oleObj spid="_x0000_s62481" name="Equation" r:id="rId16" imgW="164880" imgH="164880" progId="Equation.3">
              <p:embed/>
            </p:oleObj>
          </a:graphicData>
        </a:graphic>
      </p:graphicFrame>
      <p:cxnSp>
        <p:nvCxnSpPr>
          <p:cNvPr id="58" name="Straight Arrow Connector 57"/>
          <p:cNvCxnSpPr/>
          <p:nvPr/>
        </p:nvCxnSpPr>
        <p:spPr>
          <a:xfrm rot="5400000" flipH="1" flipV="1">
            <a:off x="1677588" y="4108834"/>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71438" y="3714752"/>
            <a:ext cx="1214414" cy="714380"/>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solidFill>
              </a:rPr>
              <a:t>Tax borne by buyer</a:t>
            </a:r>
            <a:endParaRPr lang="en-IN" b="1" dirty="0">
              <a:solidFill>
                <a:schemeClr val="tx1"/>
              </a:solidFill>
            </a:endParaRPr>
          </a:p>
        </p:txBody>
      </p:sp>
      <p:sp>
        <p:nvSpPr>
          <p:cNvPr id="60" name="Right Brace 59"/>
          <p:cNvSpPr/>
          <p:nvPr/>
        </p:nvSpPr>
        <p:spPr>
          <a:xfrm>
            <a:off x="4643438" y="3929066"/>
            <a:ext cx="285752" cy="428628"/>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61" name="Rectangle 60"/>
          <p:cNvSpPr/>
          <p:nvPr/>
        </p:nvSpPr>
        <p:spPr>
          <a:xfrm>
            <a:off x="6000760" y="2928934"/>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62" name="Elbow Connector 61"/>
          <p:cNvCxnSpPr/>
          <p:nvPr/>
        </p:nvCxnSpPr>
        <p:spPr>
          <a:xfrm flipV="1">
            <a:off x="4929190" y="3286124"/>
            <a:ext cx="1000132" cy="928694"/>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upRigh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Righ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1040"/>
                                        </p:tgtEl>
                                        <p:attrNameLst>
                                          <p:attrName>style.visibility</p:attrName>
                                        </p:attrNameLst>
                                      </p:cBhvr>
                                      <p:to>
                                        <p:strVal val="visible"/>
                                      </p:to>
                                    </p:set>
                                    <p:animEffect transition="in" filter="strips(downRight)">
                                      <p:cBhvr>
                                        <p:cTn id="24" dur="500"/>
                                        <p:tgtEl>
                                          <p:spTgt spid="104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animEffect transition="in" filter="strips(downRight)">
                                      <p:cBhvr>
                                        <p:cTn id="29" dur="500"/>
                                        <p:tgtEl>
                                          <p:spTgt spid="1028"/>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animEffect transition="in" filter="strips(downRight)">
                                      <p:cBhvr>
                                        <p:cTn id="34" dur="500"/>
                                        <p:tgtEl>
                                          <p:spTgt spid="1027"/>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trips(downRight)">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62481"/>
                                        </p:tgtEl>
                                        <p:attrNameLst>
                                          <p:attrName>style.visibility</p:attrName>
                                        </p:attrNameLst>
                                      </p:cBhvr>
                                      <p:to>
                                        <p:strVal val="visible"/>
                                      </p:to>
                                    </p:set>
                                    <p:animEffect transition="in" filter="strips(downRight)">
                                      <p:cBhvr>
                                        <p:cTn id="44" dur="500"/>
                                        <p:tgtEl>
                                          <p:spTgt spid="62481"/>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1034"/>
                                        </p:tgtEl>
                                        <p:attrNameLst>
                                          <p:attrName>style.visibility</p:attrName>
                                        </p:attrNameLst>
                                      </p:cBhvr>
                                      <p:to>
                                        <p:strVal val="visible"/>
                                      </p:to>
                                    </p:set>
                                    <p:animEffect transition="in" filter="strips(downRight)">
                                      <p:cBhvr>
                                        <p:cTn id="49" dur="500"/>
                                        <p:tgtEl>
                                          <p:spTgt spid="1034"/>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strips(downRight)">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035"/>
                                        </p:tgtEl>
                                        <p:attrNameLst>
                                          <p:attrName>style.visibility</p:attrName>
                                        </p:attrNameLst>
                                      </p:cBhvr>
                                      <p:to>
                                        <p:strVal val="visible"/>
                                      </p:to>
                                    </p:set>
                                    <p:animEffect transition="in" filter="strips(downRight)">
                                      <p:cBhvr>
                                        <p:cTn id="59" dur="500"/>
                                        <p:tgtEl>
                                          <p:spTgt spid="1035"/>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grpId="0" nodeType="click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strips(downRight)">
                                      <p:cBhvr>
                                        <p:cTn id="64" dur="500"/>
                                        <p:tgtEl>
                                          <p:spTgt spid="28"/>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1033"/>
                                        </p:tgtEl>
                                        <p:attrNameLst>
                                          <p:attrName>style.visibility</p:attrName>
                                        </p:attrNameLst>
                                      </p:cBhvr>
                                      <p:to>
                                        <p:strVal val="visible"/>
                                      </p:to>
                                    </p:set>
                                    <p:animEffect transition="in" filter="strips(downRight)">
                                      <p:cBhvr>
                                        <p:cTn id="69" dur="500"/>
                                        <p:tgtEl>
                                          <p:spTgt spid="1033"/>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nodeType="click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downLeft)">
                                      <p:cBhvr>
                                        <p:cTn id="74" dur="500"/>
                                        <p:tgtEl>
                                          <p:spTgt spid="1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nodeType="clickEffect">
                                  <p:stCondLst>
                                    <p:cond delay="0"/>
                                  </p:stCondLst>
                                  <p:childTnLst>
                                    <p:set>
                                      <p:cBhvr>
                                        <p:cTn id="78" dur="1" fill="hold">
                                          <p:stCondLst>
                                            <p:cond delay="0"/>
                                          </p:stCondLst>
                                        </p:cTn>
                                        <p:tgtEl>
                                          <p:spTgt spid="1032"/>
                                        </p:tgtEl>
                                        <p:attrNameLst>
                                          <p:attrName>style.visibility</p:attrName>
                                        </p:attrNameLst>
                                      </p:cBhvr>
                                      <p:to>
                                        <p:strVal val="visible"/>
                                      </p:to>
                                    </p:set>
                                    <p:animEffect transition="in" filter="strips(downRight)">
                                      <p:cBhvr>
                                        <p:cTn id="79" dur="500"/>
                                        <p:tgtEl>
                                          <p:spTgt spid="1032"/>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6" fill="hold" nodeType="clickEffect">
                                  <p:stCondLst>
                                    <p:cond delay="0"/>
                                  </p:stCondLst>
                                  <p:childTnLst>
                                    <p:set>
                                      <p:cBhvr>
                                        <p:cTn id="83" dur="1" fill="hold">
                                          <p:stCondLst>
                                            <p:cond delay="0"/>
                                          </p:stCondLst>
                                        </p:cTn>
                                        <p:tgtEl>
                                          <p:spTgt spid="1031"/>
                                        </p:tgtEl>
                                        <p:attrNameLst>
                                          <p:attrName>style.visibility</p:attrName>
                                        </p:attrNameLst>
                                      </p:cBhvr>
                                      <p:to>
                                        <p:strVal val="visible"/>
                                      </p:to>
                                    </p:set>
                                    <p:animEffect transition="in" filter="strips(downRight)">
                                      <p:cBhvr>
                                        <p:cTn id="84" dur="500"/>
                                        <p:tgtEl>
                                          <p:spTgt spid="1031"/>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6" fill="hold" nodeType="click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strips(downRight)">
                                      <p:cBhvr>
                                        <p:cTn id="89" dur="500"/>
                                        <p:tgtEl>
                                          <p:spTgt spid="53"/>
                                        </p:tgtEl>
                                      </p:cBhvr>
                                    </p:animEffect>
                                  </p:childTnLst>
                                </p:cTn>
                              </p:par>
                              <p:par>
                                <p:cTn id="90" presetID="18" presetClass="entr" presetSubtype="6" fill="hold" nodeType="withEffect">
                                  <p:stCondLst>
                                    <p:cond delay="0"/>
                                  </p:stCondLst>
                                  <p:childTnLst>
                                    <p:set>
                                      <p:cBhvr>
                                        <p:cTn id="91" dur="1" fill="hold">
                                          <p:stCondLst>
                                            <p:cond delay="0"/>
                                          </p:stCondLst>
                                        </p:cTn>
                                        <p:tgtEl>
                                          <p:spTgt spid="1041"/>
                                        </p:tgtEl>
                                        <p:attrNameLst>
                                          <p:attrName>style.visibility</p:attrName>
                                        </p:attrNameLst>
                                      </p:cBhvr>
                                      <p:to>
                                        <p:strVal val="visible"/>
                                      </p:to>
                                    </p:set>
                                    <p:animEffect transition="in" filter="strips(downRight)">
                                      <p:cBhvr>
                                        <p:cTn id="92" dur="500"/>
                                        <p:tgtEl>
                                          <p:spTgt spid="1041"/>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strips(downRight)">
                                      <p:cBhvr>
                                        <p:cTn id="97" dur="500"/>
                                        <p:tgtEl>
                                          <p:spTgt spid="30"/>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038"/>
                                        </p:tgtEl>
                                        <p:attrNameLst>
                                          <p:attrName>style.visibility</p:attrName>
                                        </p:attrNameLst>
                                      </p:cBhvr>
                                      <p:to>
                                        <p:strVal val="visible"/>
                                      </p:to>
                                    </p:set>
                                    <p:animEffect transition="in" filter="strips(downRight)">
                                      <p:cBhvr>
                                        <p:cTn id="102" dur="500"/>
                                        <p:tgtEl>
                                          <p:spTgt spid="1038"/>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12" fill="hold" nodeType="clickEffect">
                                  <p:stCondLst>
                                    <p:cond delay="0"/>
                                  </p:stCondLst>
                                  <p:childTnLst>
                                    <p:set>
                                      <p:cBhvr>
                                        <p:cTn id="106" dur="1" fill="hold">
                                          <p:stCondLst>
                                            <p:cond delay="0"/>
                                          </p:stCondLst>
                                        </p:cTn>
                                        <p:tgtEl>
                                          <p:spTgt spid="18"/>
                                        </p:tgtEl>
                                        <p:attrNameLst>
                                          <p:attrName>style.visibility</p:attrName>
                                        </p:attrNameLst>
                                      </p:cBhvr>
                                      <p:to>
                                        <p:strVal val="visible"/>
                                      </p:to>
                                    </p:set>
                                    <p:animEffect transition="in" filter="strips(downLeft)">
                                      <p:cBhvr>
                                        <p:cTn id="107" dur="5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12" fill="hold" nodeType="clickEffect">
                                  <p:stCondLst>
                                    <p:cond delay="0"/>
                                  </p:stCondLst>
                                  <p:childTnLst>
                                    <p:set>
                                      <p:cBhvr>
                                        <p:cTn id="111" dur="1" fill="hold">
                                          <p:stCondLst>
                                            <p:cond delay="0"/>
                                          </p:stCondLst>
                                        </p:cTn>
                                        <p:tgtEl>
                                          <p:spTgt spid="47"/>
                                        </p:tgtEl>
                                        <p:attrNameLst>
                                          <p:attrName>style.visibility</p:attrName>
                                        </p:attrNameLst>
                                      </p:cBhvr>
                                      <p:to>
                                        <p:strVal val="visible"/>
                                      </p:to>
                                    </p:set>
                                    <p:animEffect transition="in" filter="strips(downLeft)">
                                      <p:cBhvr>
                                        <p:cTn id="112" dur="500"/>
                                        <p:tgtEl>
                                          <p:spTgt spid="47"/>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6" fill="hold" nodeType="clickEffect">
                                  <p:stCondLst>
                                    <p:cond delay="0"/>
                                  </p:stCondLst>
                                  <p:childTnLst>
                                    <p:set>
                                      <p:cBhvr>
                                        <p:cTn id="116" dur="1" fill="hold">
                                          <p:stCondLst>
                                            <p:cond delay="0"/>
                                          </p:stCondLst>
                                        </p:cTn>
                                        <p:tgtEl>
                                          <p:spTgt spid="1039"/>
                                        </p:tgtEl>
                                        <p:attrNameLst>
                                          <p:attrName>style.visibility</p:attrName>
                                        </p:attrNameLst>
                                      </p:cBhvr>
                                      <p:to>
                                        <p:strVal val="visible"/>
                                      </p:to>
                                    </p:set>
                                    <p:animEffect transition="in" filter="strips(downRight)">
                                      <p:cBhvr>
                                        <p:cTn id="117" dur="500"/>
                                        <p:tgtEl>
                                          <p:spTgt spid="1039"/>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6" fill="hold" nodeType="clickEffect">
                                  <p:stCondLst>
                                    <p:cond delay="0"/>
                                  </p:stCondLst>
                                  <p:childTnLst>
                                    <p:set>
                                      <p:cBhvr>
                                        <p:cTn id="121" dur="1" fill="hold">
                                          <p:stCondLst>
                                            <p:cond delay="0"/>
                                          </p:stCondLst>
                                        </p:cTn>
                                        <p:tgtEl>
                                          <p:spTgt spid="1029"/>
                                        </p:tgtEl>
                                        <p:attrNameLst>
                                          <p:attrName>style.visibility</p:attrName>
                                        </p:attrNameLst>
                                      </p:cBhvr>
                                      <p:to>
                                        <p:strVal val="visible"/>
                                      </p:to>
                                    </p:set>
                                    <p:animEffect transition="in" filter="strips(downRight)">
                                      <p:cBhvr>
                                        <p:cTn id="122" dur="500"/>
                                        <p:tgtEl>
                                          <p:spTgt spid="1029"/>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3" fill="hold" nodeType="click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strips(upRight)">
                                      <p:cBhvr>
                                        <p:cTn id="127" dur="500"/>
                                        <p:tgtEl>
                                          <p:spTgt spid="58"/>
                                        </p:tgtEl>
                                      </p:cBhvr>
                                    </p:animEffect>
                                  </p:childTnLst>
                                </p:cTn>
                              </p:par>
                            </p:childTnLst>
                          </p:cTn>
                        </p:par>
                      </p:childTnLst>
                    </p:cTn>
                  </p:par>
                  <p:par>
                    <p:cTn id="128" fill="hold">
                      <p:stCondLst>
                        <p:cond delay="indefinite"/>
                      </p:stCondLst>
                      <p:childTnLst>
                        <p:par>
                          <p:cTn id="129" fill="hold">
                            <p:stCondLst>
                              <p:cond delay="0"/>
                            </p:stCondLst>
                            <p:childTnLst>
                              <p:par>
                                <p:cTn id="130" presetID="18" presetClass="entr" presetSubtype="12" fill="hold" nodeType="clickEffect">
                                  <p:stCondLst>
                                    <p:cond delay="0"/>
                                  </p:stCondLst>
                                  <p:childTnLst>
                                    <p:set>
                                      <p:cBhvr>
                                        <p:cTn id="131" dur="1" fill="hold">
                                          <p:stCondLst>
                                            <p:cond delay="0"/>
                                          </p:stCondLst>
                                        </p:cTn>
                                        <p:tgtEl>
                                          <p:spTgt spid="48"/>
                                        </p:tgtEl>
                                        <p:attrNameLst>
                                          <p:attrName>style.visibility</p:attrName>
                                        </p:attrNameLst>
                                      </p:cBhvr>
                                      <p:to>
                                        <p:strVal val="visible"/>
                                      </p:to>
                                    </p:set>
                                    <p:animEffect transition="in" filter="strips(downLeft)">
                                      <p:cBhvr>
                                        <p:cTn id="132" dur="500"/>
                                        <p:tgtEl>
                                          <p:spTgt spid="48"/>
                                        </p:tgtEl>
                                      </p:cBhvr>
                                    </p:animEffect>
                                  </p:childTnLst>
                                </p:cTn>
                              </p:par>
                            </p:childTnLst>
                          </p:cTn>
                        </p:par>
                      </p:childTnLst>
                    </p:cTn>
                  </p:par>
                  <p:par>
                    <p:cTn id="133" fill="hold">
                      <p:stCondLst>
                        <p:cond delay="indefinite"/>
                      </p:stCondLst>
                      <p:childTnLst>
                        <p:par>
                          <p:cTn id="134" fill="hold">
                            <p:stCondLst>
                              <p:cond delay="0"/>
                            </p:stCondLst>
                            <p:childTnLst>
                              <p:par>
                                <p:cTn id="135" presetID="18" presetClass="entr" presetSubtype="6" fill="hold" nodeType="clickEffect">
                                  <p:stCondLst>
                                    <p:cond delay="0"/>
                                  </p:stCondLst>
                                  <p:childTnLst>
                                    <p:set>
                                      <p:cBhvr>
                                        <p:cTn id="136" dur="1" fill="hold">
                                          <p:stCondLst>
                                            <p:cond delay="0"/>
                                          </p:stCondLst>
                                        </p:cTn>
                                        <p:tgtEl>
                                          <p:spTgt spid="1042"/>
                                        </p:tgtEl>
                                        <p:attrNameLst>
                                          <p:attrName>style.visibility</p:attrName>
                                        </p:attrNameLst>
                                      </p:cBhvr>
                                      <p:to>
                                        <p:strVal val="visible"/>
                                      </p:to>
                                    </p:set>
                                    <p:animEffect transition="in" filter="strips(downRight)">
                                      <p:cBhvr>
                                        <p:cTn id="137" dur="500"/>
                                        <p:tgtEl>
                                          <p:spTgt spid="1042"/>
                                        </p:tgtEl>
                                      </p:cBhvr>
                                    </p:animEffect>
                                  </p:childTnLst>
                                </p:cTn>
                              </p:par>
                            </p:childTnLst>
                          </p:cTn>
                        </p:par>
                      </p:childTnLst>
                    </p:cTn>
                  </p:par>
                  <p:par>
                    <p:cTn id="138" fill="hold">
                      <p:stCondLst>
                        <p:cond delay="indefinite"/>
                      </p:stCondLst>
                      <p:childTnLst>
                        <p:par>
                          <p:cTn id="139" fill="hold">
                            <p:stCondLst>
                              <p:cond delay="0"/>
                            </p:stCondLst>
                            <p:childTnLst>
                              <p:par>
                                <p:cTn id="140" presetID="18" presetClass="entr" presetSubtype="6" fill="hold" grpId="0" nodeType="clickEffect">
                                  <p:stCondLst>
                                    <p:cond delay="0"/>
                                  </p:stCondLst>
                                  <p:childTnLst>
                                    <p:set>
                                      <p:cBhvr>
                                        <p:cTn id="141" dur="1" fill="hold">
                                          <p:stCondLst>
                                            <p:cond delay="0"/>
                                          </p:stCondLst>
                                        </p:cTn>
                                        <p:tgtEl>
                                          <p:spTgt spid="49"/>
                                        </p:tgtEl>
                                        <p:attrNameLst>
                                          <p:attrName>style.visibility</p:attrName>
                                        </p:attrNameLst>
                                      </p:cBhvr>
                                      <p:to>
                                        <p:strVal val="visible"/>
                                      </p:to>
                                    </p:set>
                                    <p:animEffect transition="in" filter="strips(downRight)">
                                      <p:cBhvr>
                                        <p:cTn id="142" dur="500"/>
                                        <p:tgtEl>
                                          <p:spTgt spid="49"/>
                                        </p:tgtEl>
                                      </p:cBhvr>
                                    </p:animEffect>
                                  </p:childTnLst>
                                </p:cTn>
                              </p:par>
                            </p:childTnLst>
                          </p:cTn>
                        </p:par>
                      </p:childTnLst>
                    </p:cTn>
                  </p:par>
                  <p:par>
                    <p:cTn id="143" fill="hold">
                      <p:stCondLst>
                        <p:cond delay="indefinite"/>
                      </p:stCondLst>
                      <p:childTnLst>
                        <p:par>
                          <p:cTn id="144" fill="hold">
                            <p:stCondLst>
                              <p:cond delay="0"/>
                            </p:stCondLst>
                            <p:childTnLst>
                              <p:par>
                                <p:cTn id="145" presetID="18" presetClass="entr" presetSubtype="6" fill="hold" grpId="0" nodeType="clickEffect">
                                  <p:stCondLst>
                                    <p:cond delay="0"/>
                                  </p:stCondLst>
                                  <p:childTnLst>
                                    <p:set>
                                      <p:cBhvr>
                                        <p:cTn id="146" dur="1" fill="hold">
                                          <p:stCondLst>
                                            <p:cond delay="0"/>
                                          </p:stCondLst>
                                        </p:cTn>
                                        <p:tgtEl>
                                          <p:spTgt spid="59"/>
                                        </p:tgtEl>
                                        <p:attrNameLst>
                                          <p:attrName>style.visibility</p:attrName>
                                        </p:attrNameLst>
                                      </p:cBhvr>
                                      <p:to>
                                        <p:strVal val="visible"/>
                                      </p:to>
                                    </p:set>
                                    <p:animEffect transition="in" filter="strips(downRight)">
                                      <p:cBhvr>
                                        <p:cTn id="147" dur="500"/>
                                        <p:tgtEl>
                                          <p:spTgt spid="59"/>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12" fill="hold" grpId="0" nodeType="clickEffect">
                                  <p:stCondLst>
                                    <p:cond delay="0"/>
                                  </p:stCondLst>
                                  <p:childTnLst>
                                    <p:set>
                                      <p:cBhvr>
                                        <p:cTn id="151" dur="1" fill="hold">
                                          <p:stCondLst>
                                            <p:cond delay="0"/>
                                          </p:stCondLst>
                                        </p:cTn>
                                        <p:tgtEl>
                                          <p:spTgt spid="60"/>
                                        </p:tgtEl>
                                        <p:attrNameLst>
                                          <p:attrName>style.visibility</p:attrName>
                                        </p:attrNameLst>
                                      </p:cBhvr>
                                      <p:to>
                                        <p:strVal val="visible"/>
                                      </p:to>
                                    </p:set>
                                    <p:animEffect transition="in" filter="strips(downLeft)">
                                      <p:cBhvr>
                                        <p:cTn id="152" dur="500"/>
                                        <p:tgtEl>
                                          <p:spTgt spid="60"/>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6" fill="hold" nodeType="clickEffect">
                                  <p:stCondLst>
                                    <p:cond delay="0"/>
                                  </p:stCondLst>
                                  <p:childTnLst>
                                    <p:set>
                                      <p:cBhvr>
                                        <p:cTn id="156" dur="1" fill="hold">
                                          <p:stCondLst>
                                            <p:cond delay="0"/>
                                          </p:stCondLst>
                                        </p:cTn>
                                        <p:tgtEl>
                                          <p:spTgt spid="62"/>
                                        </p:tgtEl>
                                        <p:attrNameLst>
                                          <p:attrName>style.visibility</p:attrName>
                                        </p:attrNameLst>
                                      </p:cBhvr>
                                      <p:to>
                                        <p:strVal val="visible"/>
                                      </p:to>
                                    </p:set>
                                    <p:animEffect transition="in" filter="strips(downRight)">
                                      <p:cBhvr>
                                        <p:cTn id="157" dur="500"/>
                                        <p:tgtEl>
                                          <p:spTgt spid="62"/>
                                        </p:tgtEl>
                                      </p:cBhvr>
                                    </p:animEffect>
                                  </p:childTnLst>
                                </p:cTn>
                              </p:par>
                            </p:childTnLst>
                          </p:cTn>
                        </p:par>
                      </p:childTnLst>
                    </p:cTn>
                  </p:par>
                  <p:par>
                    <p:cTn id="158" fill="hold">
                      <p:stCondLst>
                        <p:cond delay="indefinite"/>
                      </p:stCondLst>
                      <p:childTnLst>
                        <p:par>
                          <p:cTn id="159" fill="hold">
                            <p:stCondLst>
                              <p:cond delay="0"/>
                            </p:stCondLst>
                            <p:childTnLst>
                              <p:par>
                                <p:cTn id="160" presetID="18" presetClass="entr" presetSubtype="6" fill="hold" grpId="0" nodeType="clickEffect">
                                  <p:stCondLst>
                                    <p:cond delay="0"/>
                                  </p:stCondLst>
                                  <p:childTnLst>
                                    <p:set>
                                      <p:cBhvr>
                                        <p:cTn id="161" dur="1" fill="hold">
                                          <p:stCondLst>
                                            <p:cond delay="0"/>
                                          </p:stCondLst>
                                        </p:cTn>
                                        <p:tgtEl>
                                          <p:spTgt spid="61"/>
                                        </p:tgtEl>
                                        <p:attrNameLst>
                                          <p:attrName>style.visibility</p:attrName>
                                        </p:attrNameLst>
                                      </p:cBhvr>
                                      <p:to>
                                        <p:strVal val="visible"/>
                                      </p:to>
                                    </p:set>
                                    <p:animEffect transition="in" filter="strips(downRight)">
                                      <p:cBhvr>
                                        <p:cTn id="16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59" grpId="0" animBg="1"/>
      <p:bldP spid="60" grpId="0" animBg="1"/>
      <p:bldP spid="6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(c) Increasing Cost </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Under </a:t>
            </a:r>
            <a:r>
              <a:rPr lang="en-IN" b="1" dirty="0" smtClean="0"/>
              <a:t>diminishing</a:t>
            </a:r>
            <a:r>
              <a:rPr lang="en-IN" dirty="0" smtClean="0"/>
              <a:t> </a:t>
            </a:r>
            <a:r>
              <a:rPr lang="en-IN" b="1" dirty="0" smtClean="0"/>
              <a:t>returns to scale </a:t>
            </a:r>
            <a:r>
              <a:rPr lang="en-IN" dirty="0" smtClean="0"/>
              <a:t>(DRTS), </a:t>
            </a:r>
            <a:r>
              <a:rPr lang="en-IN" u="sng" dirty="0" smtClean="0"/>
              <a:t>cost per unit</a:t>
            </a:r>
            <a:r>
              <a:rPr lang="en-IN" dirty="0" smtClean="0"/>
              <a:t> </a:t>
            </a:r>
            <a:r>
              <a:rPr lang="en-IN" i="1" dirty="0" smtClean="0"/>
              <a:t>increases</a:t>
            </a:r>
            <a:r>
              <a:rPr lang="en-IN" dirty="0" smtClean="0"/>
              <a:t> as </a:t>
            </a:r>
            <a:r>
              <a:rPr lang="en-IN" i="1" dirty="0" smtClean="0"/>
              <a:t>output rises</a:t>
            </a:r>
            <a:r>
              <a:rPr lang="en-IN" dirty="0" smtClean="0"/>
              <a:t>. </a:t>
            </a:r>
          </a:p>
          <a:p>
            <a:pPr marL="0" indent="0" algn="just">
              <a:spcBef>
                <a:spcPts val="0"/>
              </a:spcBef>
              <a:buNone/>
            </a:pPr>
            <a:r>
              <a:rPr lang="en-IN" dirty="0" smtClean="0"/>
              <a:t>In this case there is only a </a:t>
            </a:r>
            <a:r>
              <a:rPr lang="en-IN" i="1" dirty="0" smtClean="0"/>
              <a:t>part of </a:t>
            </a:r>
            <a:r>
              <a:rPr lang="en-IN" b="1" dirty="0" smtClean="0"/>
              <a:t>tax burden is shifted to buyers.</a:t>
            </a:r>
            <a:endParaRPr lang="en-IN"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2114648" y="3286148"/>
            <a:ext cx="2143140" cy="642942"/>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428596" y="142852"/>
            <a:ext cx="8229600" cy="571504"/>
          </a:xfrm>
        </p:spPr>
        <p:txBody>
          <a:bodyPr>
            <a:normAutofit fontScale="90000"/>
          </a:bodyPr>
          <a:lstStyle/>
          <a:p>
            <a:r>
              <a:rPr lang="en-IN" sz="3200" b="1" dirty="0" smtClean="0"/>
              <a:t>(c) Increasing Cost </a:t>
            </a:r>
          </a:p>
        </p:txBody>
      </p:sp>
      <p:cxnSp>
        <p:nvCxnSpPr>
          <p:cNvPr id="5" name="Straight Arrow Connector 4"/>
          <p:cNvCxnSpPr/>
          <p:nvPr/>
        </p:nvCxnSpPr>
        <p:spPr>
          <a:xfrm rot="5400000">
            <a:off x="292979" y="3607619"/>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2114648" y="5429288"/>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2900466" y="2500330"/>
            <a:ext cx="3857652" cy="2214578"/>
          </a:xfrm>
          <a:prstGeom prst="line">
            <a:avLst/>
          </a:prstGeom>
          <a:ln w="22225"/>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flipV="1">
            <a:off x="3686284" y="2857520"/>
            <a:ext cx="3071834" cy="2357454"/>
          </a:xfrm>
          <a:prstGeom prst="line">
            <a:avLst/>
          </a:prstGeom>
          <a:ln w="22225"/>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2757590" y="1857388"/>
            <a:ext cx="3429024" cy="2571768"/>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3230994" y="4351260"/>
            <a:ext cx="2052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4647824" y="4690494"/>
            <a:ext cx="1476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971640" y="2286016"/>
          <a:ext cx="857256" cy="392114"/>
        </p:xfrm>
        <a:graphic>
          <a:graphicData uri="http://schemas.openxmlformats.org/presentationml/2006/ole">
            <p:oleObj spid="_x0000_s63490" name="Equation" r:id="rId3" imgW="355320" imgH="177480" progId="Equation.3">
              <p:embed/>
            </p:oleObj>
          </a:graphicData>
        </a:graphic>
      </p:graphicFrame>
      <p:graphicFrame>
        <p:nvGraphicFramePr>
          <p:cNvPr id="1028" name="Object 4"/>
          <p:cNvGraphicFramePr>
            <a:graphicFrameLocks noChangeAspect="1"/>
          </p:cNvGraphicFramePr>
          <p:nvPr/>
        </p:nvGraphicFramePr>
        <p:xfrm>
          <a:off x="7043870" y="5500726"/>
          <a:ext cx="1143008" cy="428604"/>
        </p:xfrm>
        <a:graphic>
          <a:graphicData uri="http://schemas.openxmlformats.org/presentationml/2006/ole">
            <p:oleObj spid="_x0000_s63491"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757458" y="3675966"/>
          <a:ext cx="396000" cy="396000"/>
        </p:xfrm>
        <a:graphic>
          <a:graphicData uri="http://schemas.openxmlformats.org/presentationml/2006/ole">
            <p:oleObj spid="_x0000_s63492" name="Equation" r:id="rId5" imgW="139680" imgH="164880" progId="Equation.3">
              <p:embed/>
            </p:oleObj>
          </a:graphicData>
        </a:graphic>
      </p:graphicFrame>
      <p:graphicFrame>
        <p:nvGraphicFramePr>
          <p:cNvPr id="1032" name="Object 8"/>
          <p:cNvGraphicFramePr>
            <a:graphicFrameLocks noChangeAspect="1"/>
          </p:cNvGraphicFramePr>
          <p:nvPr/>
        </p:nvGraphicFramePr>
        <p:xfrm>
          <a:off x="5219110" y="5429288"/>
          <a:ext cx="396000" cy="396000"/>
        </p:xfrm>
        <a:graphic>
          <a:graphicData uri="http://schemas.openxmlformats.org/presentationml/2006/ole">
            <p:oleObj spid="_x0000_s63494" name="Equation" r:id="rId6" imgW="152280" imgH="203040" progId="Equation.3">
              <p:embed/>
            </p:oleObj>
          </a:graphicData>
        </a:graphic>
      </p:graphicFrame>
      <p:graphicFrame>
        <p:nvGraphicFramePr>
          <p:cNvPr id="1033" name="Object 9"/>
          <p:cNvGraphicFramePr>
            <a:graphicFrameLocks noChangeAspect="1"/>
          </p:cNvGraphicFramePr>
          <p:nvPr/>
        </p:nvGraphicFramePr>
        <p:xfrm>
          <a:off x="5219110" y="3461652"/>
          <a:ext cx="396000" cy="396000"/>
        </p:xfrm>
        <a:graphic>
          <a:graphicData uri="http://schemas.openxmlformats.org/presentationml/2006/ole">
            <p:oleObj spid="_x0000_s63495" name="Equation" r:id="rId7" imgW="139680" imgH="164880" progId="Equation.3">
              <p:embed/>
            </p:oleObj>
          </a:graphicData>
        </a:graphic>
      </p:graphicFrame>
      <p:graphicFrame>
        <p:nvGraphicFramePr>
          <p:cNvPr id="1034" name="Object 10"/>
          <p:cNvGraphicFramePr>
            <a:graphicFrameLocks noChangeAspect="1"/>
          </p:cNvGraphicFramePr>
          <p:nvPr/>
        </p:nvGraphicFramePr>
        <p:xfrm>
          <a:off x="6829556" y="4643470"/>
          <a:ext cx="396000" cy="396000"/>
        </p:xfrm>
        <a:graphic>
          <a:graphicData uri="http://schemas.openxmlformats.org/presentationml/2006/ole">
            <p:oleObj spid="_x0000_s63496" name="Equation" r:id="rId8" imgW="164880" imgH="164880" progId="Equation.3">
              <p:embed/>
            </p:oleObj>
          </a:graphicData>
        </a:graphic>
      </p:graphicFrame>
      <p:graphicFrame>
        <p:nvGraphicFramePr>
          <p:cNvPr id="1035" name="Object 11"/>
          <p:cNvGraphicFramePr>
            <a:graphicFrameLocks noChangeAspect="1"/>
          </p:cNvGraphicFramePr>
          <p:nvPr/>
        </p:nvGraphicFramePr>
        <p:xfrm>
          <a:off x="6758118" y="2643206"/>
          <a:ext cx="396000" cy="396000"/>
        </p:xfrm>
        <a:graphic>
          <a:graphicData uri="http://schemas.openxmlformats.org/presentationml/2006/ole">
            <p:oleObj spid="_x0000_s63497" name="Equation" r:id="rId9" imgW="126720" imgH="177480" progId="Equation.3">
              <p:embed/>
            </p:oleObj>
          </a:graphicData>
        </a:graphic>
      </p:graphicFrame>
      <p:graphicFrame>
        <p:nvGraphicFramePr>
          <p:cNvPr id="1036" name="Object 12"/>
          <p:cNvGraphicFramePr>
            <a:graphicFrameLocks noChangeAspect="1"/>
          </p:cNvGraphicFramePr>
          <p:nvPr/>
        </p:nvGraphicFramePr>
        <p:xfrm>
          <a:off x="3400532" y="5000636"/>
          <a:ext cx="396000" cy="396000"/>
        </p:xfrm>
        <a:graphic>
          <a:graphicData uri="http://schemas.openxmlformats.org/presentationml/2006/ole">
            <p:oleObj spid="_x0000_s63498" name="Equation" r:id="rId10" imgW="126720" imgH="177480" progId="Equation.3">
              <p:embed/>
            </p:oleObj>
          </a:graphicData>
        </a:graphic>
      </p:graphicFrame>
      <p:graphicFrame>
        <p:nvGraphicFramePr>
          <p:cNvPr id="1037" name="Object 13"/>
          <p:cNvGraphicFramePr>
            <a:graphicFrameLocks noChangeAspect="1"/>
          </p:cNvGraphicFramePr>
          <p:nvPr/>
        </p:nvGraphicFramePr>
        <p:xfrm>
          <a:off x="2471838" y="4357694"/>
          <a:ext cx="396000" cy="396000"/>
        </p:xfrm>
        <a:graphic>
          <a:graphicData uri="http://schemas.openxmlformats.org/presentationml/2006/ole">
            <p:oleObj spid="_x0000_s63499" name="Equation" r:id="rId11" imgW="152280" imgH="215640" progId="Equation.3">
              <p:embed/>
            </p:oleObj>
          </a:graphicData>
        </a:graphic>
      </p:graphicFrame>
      <p:graphicFrame>
        <p:nvGraphicFramePr>
          <p:cNvPr id="1038" name="Object 14"/>
          <p:cNvGraphicFramePr>
            <a:graphicFrameLocks noChangeAspect="1"/>
          </p:cNvGraphicFramePr>
          <p:nvPr/>
        </p:nvGraphicFramePr>
        <p:xfrm>
          <a:off x="4043474" y="2786082"/>
          <a:ext cx="396000" cy="396000"/>
        </p:xfrm>
        <a:graphic>
          <a:graphicData uri="http://schemas.openxmlformats.org/presentationml/2006/ole">
            <p:oleObj spid="_x0000_s63500" name="Equation" r:id="rId12" imgW="177480" imgH="215640" progId="Equation.3">
              <p:embed/>
            </p:oleObj>
          </a:graphicData>
        </a:graphic>
      </p:graphicFrame>
      <p:graphicFrame>
        <p:nvGraphicFramePr>
          <p:cNvPr id="1039" name="Object 15"/>
          <p:cNvGraphicFramePr>
            <a:graphicFrameLocks noChangeAspect="1"/>
          </p:cNvGraphicFramePr>
          <p:nvPr/>
        </p:nvGraphicFramePr>
        <p:xfrm>
          <a:off x="4114912" y="5429288"/>
          <a:ext cx="396000" cy="396000"/>
        </p:xfrm>
        <a:graphic>
          <a:graphicData uri="http://schemas.openxmlformats.org/presentationml/2006/ole">
            <p:oleObj spid="_x0000_s63501" name="Equation" r:id="rId13" imgW="190440" imgH="215640" progId="Equation.3">
              <p:embed/>
            </p:oleObj>
          </a:graphicData>
        </a:graphic>
      </p:graphicFrame>
      <p:graphicFrame>
        <p:nvGraphicFramePr>
          <p:cNvPr id="1040" name="Object 16"/>
          <p:cNvGraphicFramePr>
            <a:graphicFrameLocks noChangeAspect="1"/>
          </p:cNvGraphicFramePr>
          <p:nvPr/>
        </p:nvGraphicFramePr>
        <p:xfrm>
          <a:off x="1900334" y="5390478"/>
          <a:ext cx="396000" cy="396000"/>
        </p:xfrm>
        <a:graphic>
          <a:graphicData uri="http://schemas.openxmlformats.org/presentationml/2006/ole">
            <p:oleObj spid="_x0000_s63502" name="Equation" r:id="rId14" imgW="152280" imgH="177480" progId="Equation.3">
              <p:embed/>
            </p:oleObj>
          </a:graphicData>
        </a:graphic>
      </p:graphicFrame>
      <p:graphicFrame>
        <p:nvGraphicFramePr>
          <p:cNvPr id="1041" name="Object 17"/>
          <p:cNvGraphicFramePr>
            <a:graphicFrameLocks noChangeAspect="1"/>
          </p:cNvGraphicFramePr>
          <p:nvPr/>
        </p:nvGraphicFramePr>
        <p:xfrm>
          <a:off x="6186614" y="1571636"/>
          <a:ext cx="395288" cy="395288"/>
        </p:xfrm>
        <a:graphic>
          <a:graphicData uri="http://schemas.openxmlformats.org/presentationml/2006/ole">
            <p:oleObj spid="_x0000_s63503" name="Equation" r:id="rId15" imgW="152280" imgH="215640" progId="Equation.3">
              <p:embed/>
            </p:oleObj>
          </a:graphicData>
        </a:graphic>
      </p:graphicFrame>
      <p:cxnSp>
        <p:nvCxnSpPr>
          <p:cNvPr id="43" name="Straight Connector 42"/>
          <p:cNvCxnSpPr/>
          <p:nvPr/>
        </p:nvCxnSpPr>
        <p:spPr>
          <a:xfrm>
            <a:off x="2114648" y="3286148"/>
            <a:ext cx="2124000" cy="1588"/>
          </a:xfrm>
          <a:prstGeom prst="line">
            <a:avLst/>
          </a:prstGeom>
          <a:ln w="22225"/>
        </p:spPr>
        <p:style>
          <a:lnRef idx="2">
            <a:schemeClr val="dk1"/>
          </a:lnRef>
          <a:fillRef idx="0">
            <a:schemeClr val="dk1"/>
          </a:fillRef>
          <a:effectRef idx="1">
            <a:schemeClr val="dk1"/>
          </a:effectRef>
          <a:fontRef idx="minor">
            <a:schemeClr val="tx1"/>
          </a:fontRef>
        </p:style>
      </p:cxnSp>
      <p:cxnSp>
        <p:nvCxnSpPr>
          <p:cNvPr id="27" name="Elbow Connector 26"/>
          <p:cNvCxnSpPr/>
          <p:nvPr/>
        </p:nvCxnSpPr>
        <p:spPr>
          <a:xfrm>
            <a:off x="6115176" y="3286148"/>
            <a:ext cx="571504" cy="535785"/>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758118" y="3714776"/>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before the tax</a:t>
            </a:r>
            <a:endParaRPr lang="en-IN" sz="2200" b="1" dirty="0">
              <a:solidFill>
                <a:schemeClr val="tx1"/>
              </a:solidFill>
            </a:endParaRPr>
          </a:p>
        </p:txBody>
      </p:sp>
      <p:cxnSp>
        <p:nvCxnSpPr>
          <p:cNvPr id="29" name="Elbow Connector 28"/>
          <p:cNvCxnSpPr/>
          <p:nvPr/>
        </p:nvCxnSpPr>
        <p:spPr>
          <a:xfrm rot="16200000" flipV="1">
            <a:off x="4329226" y="2309174"/>
            <a:ext cx="642942" cy="500066"/>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471970" y="1428760"/>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SS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4257788" y="4705386"/>
          <a:ext cx="334963" cy="366712"/>
        </p:xfrm>
        <a:graphic>
          <a:graphicData uri="http://schemas.openxmlformats.org/presentationml/2006/ole">
            <p:oleObj spid="_x0000_s63504" name="Equation" r:id="rId16" imgW="139680" imgH="164880" progId="Equation.3">
              <p:embed/>
            </p:oleObj>
          </a:graphicData>
        </a:graphic>
      </p:graphicFrame>
      <p:sp>
        <p:nvSpPr>
          <p:cNvPr id="35" name="Right Brace 34"/>
          <p:cNvSpPr/>
          <p:nvPr/>
        </p:nvSpPr>
        <p:spPr>
          <a:xfrm>
            <a:off x="4329226" y="3389094"/>
            <a:ext cx="214314" cy="1214446"/>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5543672" y="4857760"/>
            <a:ext cx="1214446"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Tax/unit</a:t>
            </a:r>
            <a:endParaRPr lang="en-IN" sz="2200" b="1" dirty="0">
              <a:solidFill>
                <a:schemeClr val="tx1"/>
              </a:solidFill>
            </a:endParaRPr>
          </a:p>
        </p:txBody>
      </p:sp>
      <p:cxnSp>
        <p:nvCxnSpPr>
          <p:cNvPr id="38" name="Elbow Connector 37"/>
          <p:cNvCxnSpPr/>
          <p:nvPr/>
        </p:nvCxnSpPr>
        <p:spPr>
          <a:xfrm>
            <a:off x="4472102" y="4000504"/>
            <a:ext cx="1071570" cy="1000132"/>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4447962" y="5143536"/>
            <a:ext cx="642942" cy="158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4543541" y="3214710"/>
            <a:ext cx="612000" cy="360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114648" y="3929090"/>
            <a:ext cx="3240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731646" y="2928934"/>
          <a:ext cx="431800" cy="517525"/>
        </p:xfrm>
        <a:graphic>
          <a:graphicData uri="http://schemas.openxmlformats.org/presentationml/2006/ole">
            <p:oleObj spid="_x0000_s63505" name="Equation" r:id="rId17" imgW="152280" imgH="215640" progId="Equation.3">
              <p:embed/>
            </p:oleObj>
          </a:graphicData>
        </a:graphic>
      </p:graphicFrame>
      <p:graphicFrame>
        <p:nvGraphicFramePr>
          <p:cNvPr id="51218" name="Object 18"/>
          <p:cNvGraphicFramePr>
            <a:graphicFrameLocks noChangeAspect="1"/>
          </p:cNvGraphicFramePr>
          <p:nvPr/>
        </p:nvGraphicFramePr>
        <p:xfrm>
          <a:off x="3900598" y="3929066"/>
          <a:ext cx="396875" cy="395287"/>
        </p:xfrm>
        <a:graphic>
          <a:graphicData uri="http://schemas.openxmlformats.org/presentationml/2006/ole">
            <p:oleObj spid="_x0000_s63506" name="Equation" r:id="rId18" imgW="164880" imgH="177480" progId="Equation.3">
              <p:embed/>
            </p:oleObj>
          </a:graphicData>
        </a:graphic>
      </p:graphicFrame>
      <p:cxnSp>
        <p:nvCxnSpPr>
          <p:cNvPr id="70" name="Straight Arrow Connector 69"/>
          <p:cNvCxnSpPr/>
          <p:nvPr/>
        </p:nvCxnSpPr>
        <p:spPr>
          <a:xfrm rot="5400000" flipH="1" flipV="1">
            <a:off x="2077756" y="3604858"/>
            <a:ext cx="5040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9" name="Object 10"/>
          <p:cNvGraphicFramePr>
            <a:graphicFrameLocks noChangeAspect="1"/>
          </p:cNvGraphicFramePr>
          <p:nvPr/>
        </p:nvGraphicFramePr>
        <p:xfrm>
          <a:off x="2614714" y="2071702"/>
          <a:ext cx="395288" cy="395287"/>
        </p:xfrm>
        <a:graphic>
          <a:graphicData uri="http://schemas.openxmlformats.org/presentationml/2006/ole">
            <p:oleObj spid="_x0000_s63507" name="Equation" r:id="rId19" imgW="164880" imgH="164880" progId="Equation.3">
              <p:embed/>
            </p:oleObj>
          </a:graphicData>
        </a:graphic>
      </p:graphicFrame>
      <p:sp>
        <p:nvSpPr>
          <p:cNvPr id="45" name="Rectangle 44"/>
          <p:cNvSpPr/>
          <p:nvPr/>
        </p:nvSpPr>
        <p:spPr>
          <a:xfrm>
            <a:off x="271522" y="3000396"/>
            <a:ext cx="1485936" cy="928670"/>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 partially</a:t>
            </a:r>
            <a:endParaRPr lang="en-I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upRigh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Righ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1040"/>
                                        </p:tgtEl>
                                        <p:attrNameLst>
                                          <p:attrName>style.visibility</p:attrName>
                                        </p:attrNameLst>
                                      </p:cBhvr>
                                      <p:to>
                                        <p:strVal val="visible"/>
                                      </p:to>
                                    </p:set>
                                    <p:animEffect transition="in" filter="strips(downRight)">
                                      <p:cBhvr>
                                        <p:cTn id="24" dur="500"/>
                                        <p:tgtEl>
                                          <p:spTgt spid="104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animEffect transition="in" filter="strips(downRight)">
                                      <p:cBhvr>
                                        <p:cTn id="29" dur="500"/>
                                        <p:tgtEl>
                                          <p:spTgt spid="1028"/>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animEffect transition="in" filter="strips(downRight)">
                                      <p:cBhvr>
                                        <p:cTn id="34" dur="500"/>
                                        <p:tgtEl>
                                          <p:spTgt spid="1027"/>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trips(downRight)">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034"/>
                                        </p:tgtEl>
                                        <p:attrNameLst>
                                          <p:attrName>style.visibility</p:attrName>
                                        </p:attrNameLst>
                                      </p:cBhvr>
                                      <p:to>
                                        <p:strVal val="visible"/>
                                      </p:to>
                                    </p:set>
                                    <p:animEffect transition="in" filter="strips(downRight)">
                                      <p:cBhvr>
                                        <p:cTn id="44" dur="500"/>
                                        <p:tgtEl>
                                          <p:spTgt spid="1034"/>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1219"/>
                                        </p:tgtEl>
                                        <p:attrNameLst>
                                          <p:attrName>style.visibility</p:attrName>
                                        </p:attrNameLst>
                                      </p:cBhvr>
                                      <p:to>
                                        <p:strVal val="visible"/>
                                      </p:to>
                                    </p:set>
                                    <p:animEffect transition="in" filter="strips(downRight)">
                                      <p:cBhvr>
                                        <p:cTn id="49" dur="500"/>
                                        <p:tgtEl>
                                          <p:spTgt spid="5121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strips(downRight)">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nodeType="clickEffect">
                                  <p:stCondLst>
                                    <p:cond delay="0"/>
                                  </p:stCondLst>
                                  <p:childTnLst>
                                    <p:set>
                                      <p:cBhvr>
                                        <p:cTn id="58" dur="1" fill="hold">
                                          <p:stCondLst>
                                            <p:cond delay="0"/>
                                          </p:stCondLst>
                                        </p:cTn>
                                        <p:tgtEl>
                                          <p:spTgt spid="1035"/>
                                        </p:tgtEl>
                                        <p:attrNameLst>
                                          <p:attrName>style.visibility</p:attrName>
                                        </p:attrNameLst>
                                      </p:cBhvr>
                                      <p:to>
                                        <p:strVal val="visible"/>
                                      </p:to>
                                    </p:set>
                                    <p:animEffect transition="in" filter="strips(downRight)">
                                      <p:cBhvr>
                                        <p:cTn id="59" dur="500"/>
                                        <p:tgtEl>
                                          <p:spTgt spid="1035"/>
                                        </p:tgtEl>
                                      </p:cBhvr>
                                    </p:animEffect>
                                  </p:childTnLst>
                                </p:cTn>
                              </p:par>
                              <p:par>
                                <p:cTn id="60" presetID="18" presetClass="entr" presetSubtype="6" fill="hold" nodeType="withEffect">
                                  <p:stCondLst>
                                    <p:cond delay="0"/>
                                  </p:stCondLst>
                                  <p:childTnLst>
                                    <p:set>
                                      <p:cBhvr>
                                        <p:cTn id="61" dur="1" fill="hold">
                                          <p:stCondLst>
                                            <p:cond delay="0"/>
                                          </p:stCondLst>
                                        </p:cTn>
                                        <p:tgtEl>
                                          <p:spTgt spid="1036"/>
                                        </p:tgtEl>
                                        <p:attrNameLst>
                                          <p:attrName>style.visibility</p:attrName>
                                        </p:attrNameLst>
                                      </p:cBhvr>
                                      <p:to>
                                        <p:strVal val="visible"/>
                                      </p:to>
                                    </p:set>
                                    <p:animEffect transition="in" filter="strips(downRight)">
                                      <p:cBhvr>
                                        <p:cTn id="62" dur="500"/>
                                        <p:tgtEl>
                                          <p:spTgt spid="1036"/>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strips(downRight)">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strips(downRight)">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033"/>
                                        </p:tgtEl>
                                        <p:attrNameLst>
                                          <p:attrName>style.visibility</p:attrName>
                                        </p:attrNameLst>
                                      </p:cBhvr>
                                      <p:to>
                                        <p:strVal val="visible"/>
                                      </p:to>
                                    </p:set>
                                    <p:animEffect transition="in" filter="strips(downRight)">
                                      <p:cBhvr>
                                        <p:cTn id="77" dur="500"/>
                                        <p:tgtEl>
                                          <p:spTgt spid="1033"/>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strips(downLeft)">
                                      <p:cBhvr>
                                        <p:cTn id="82" dur="5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1029"/>
                                        </p:tgtEl>
                                        <p:attrNameLst>
                                          <p:attrName>style.visibility</p:attrName>
                                        </p:attrNameLst>
                                      </p:cBhvr>
                                      <p:to>
                                        <p:strVal val="visible"/>
                                      </p:to>
                                    </p:set>
                                    <p:animEffect transition="in" filter="strips(downRight)">
                                      <p:cBhvr>
                                        <p:cTn id="87" dur="500"/>
                                        <p:tgtEl>
                                          <p:spTgt spid="1029"/>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12" fill="hold"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strips(downLeft)">
                                      <p:cBhvr>
                                        <p:cTn id="92" dur="5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1032"/>
                                        </p:tgtEl>
                                        <p:attrNameLst>
                                          <p:attrName>style.visibility</p:attrName>
                                        </p:attrNameLst>
                                      </p:cBhvr>
                                      <p:to>
                                        <p:strVal val="visible"/>
                                      </p:to>
                                    </p:set>
                                    <p:animEffect transition="in" filter="strips(downRight)">
                                      <p:cBhvr>
                                        <p:cTn id="97" dur="500"/>
                                        <p:tgtEl>
                                          <p:spTgt spid="1032"/>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16"/>
                                        </p:tgtEl>
                                        <p:attrNameLst>
                                          <p:attrName>style.visibility</p:attrName>
                                        </p:attrNameLst>
                                      </p:cBhvr>
                                      <p:to>
                                        <p:strVal val="visible"/>
                                      </p:to>
                                    </p:set>
                                    <p:animEffect transition="in" filter="strips(downRight)">
                                      <p:cBhvr>
                                        <p:cTn id="102" dur="500"/>
                                        <p:tgtEl>
                                          <p:spTgt spid="16"/>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1037"/>
                                        </p:tgtEl>
                                        <p:attrNameLst>
                                          <p:attrName>style.visibility</p:attrName>
                                        </p:attrNameLst>
                                      </p:cBhvr>
                                      <p:to>
                                        <p:strVal val="visible"/>
                                      </p:to>
                                    </p:set>
                                    <p:animEffect transition="in" filter="strips(downRight)">
                                      <p:cBhvr>
                                        <p:cTn id="107" dur="500"/>
                                        <p:tgtEl>
                                          <p:spTgt spid="1037"/>
                                        </p:tgtEl>
                                      </p:cBhvr>
                                    </p:animEffect>
                                  </p:childTnLst>
                                </p:cTn>
                              </p:par>
                              <p:par>
                                <p:cTn id="108" presetID="18" presetClass="entr" presetSubtype="6" fill="hold" nodeType="withEffect">
                                  <p:stCondLst>
                                    <p:cond delay="0"/>
                                  </p:stCondLst>
                                  <p:childTnLst>
                                    <p:set>
                                      <p:cBhvr>
                                        <p:cTn id="109" dur="1" fill="hold">
                                          <p:stCondLst>
                                            <p:cond delay="0"/>
                                          </p:stCondLst>
                                        </p:cTn>
                                        <p:tgtEl>
                                          <p:spTgt spid="1041"/>
                                        </p:tgtEl>
                                        <p:attrNameLst>
                                          <p:attrName>style.visibility</p:attrName>
                                        </p:attrNameLst>
                                      </p:cBhvr>
                                      <p:to>
                                        <p:strVal val="visible"/>
                                      </p:to>
                                    </p:set>
                                    <p:animEffect transition="in" filter="strips(downRight)">
                                      <p:cBhvr>
                                        <p:cTn id="110" dur="500"/>
                                        <p:tgtEl>
                                          <p:spTgt spid="1041"/>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3" fill="hold" nodeType="clickEffect">
                                  <p:stCondLst>
                                    <p:cond delay="0"/>
                                  </p:stCondLst>
                                  <p:childTnLst>
                                    <p:set>
                                      <p:cBhvr>
                                        <p:cTn id="114" dur="1" fill="hold">
                                          <p:stCondLst>
                                            <p:cond delay="0"/>
                                          </p:stCondLst>
                                        </p:cTn>
                                        <p:tgtEl>
                                          <p:spTgt spid="29"/>
                                        </p:tgtEl>
                                        <p:attrNameLst>
                                          <p:attrName>style.visibility</p:attrName>
                                        </p:attrNameLst>
                                      </p:cBhvr>
                                      <p:to>
                                        <p:strVal val="visible"/>
                                      </p:to>
                                    </p:set>
                                    <p:animEffect transition="in" filter="strips(upRight)">
                                      <p:cBhvr>
                                        <p:cTn id="115" dur="500"/>
                                        <p:tgtEl>
                                          <p:spTgt spid="29"/>
                                        </p:tgtEl>
                                      </p:cBhvr>
                                    </p:animEffect>
                                  </p:childTnLst>
                                </p:cTn>
                              </p:par>
                            </p:childTnLst>
                          </p:cTn>
                        </p:par>
                      </p:childTnLst>
                    </p:cTn>
                  </p:par>
                  <p:par>
                    <p:cTn id="116" fill="hold">
                      <p:stCondLst>
                        <p:cond delay="indefinite"/>
                      </p:stCondLst>
                      <p:childTnLst>
                        <p:par>
                          <p:cTn id="117" fill="hold">
                            <p:stCondLst>
                              <p:cond delay="0"/>
                            </p:stCondLst>
                            <p:childTnLst>
                              <p:par>
                                <p:cTn id="118" presetID="18" presetClass="entr" presetSubtype="6" fill="hold" grpId="0"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strips(downRight)">
                                      <p:cBhvr>
                                        <p:cTn id="120" dur="500"/>
                                        <p:tgtEl>
                                          <p:spTgt spid="30"/>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nodeType="clickEffect">
                                  <p:stCondLst>
                                    <p:cond delay="0"/>
                                  </p:stCondLst>
                                  <p:childTnLst>
                                    <p:set>
                                      <p:cBhvr>
                                        <p:cTn id="124" dur="1" fill="hold">
                                          <p:stCondLst>
                                            <p:cond delay="0"/>
                                          </p:stCondLst>
                                        </p:cTn>
                                        <p:tgtEl>
                                          <p:spTgt spid="1038"/>
                                        </p:tgtEl>
                                        <p:attrNameLst>
                                          <p:attrName>style.visibility</p:attrName>
                                        </p:attrNameLst>
                                      </p:cBhvr>
                                      <p:to>
                                        <p:strVal val="visible"/>
                                      </p:to>
                                    </p:set>
                                    <p:animEffect transition="in" filter="strips(downRight)">
                                      <p:cBhvr>
                                        <p:cTn id="125" dur="500"/>
                                        <p:tgtEl>
                                          <p:spTgt spid="1038"/>
                                        </p:tgtEl>
                                      </p:cBhvr>
                                    </p:animEffect>
                                  </p:childTnLst>
                                </p:cTn>
                              </p:par>
                            </p:childTnLst>
                          </p:cTn>
                        </p:par>
                      </p:childTnLst>
                    </p:cTn>
                  </p:par>
                  <p:par>
                    <p:cTn id="126" fill="hold">
                      <p:stCondLst>
                        <p:cond delay="indefinite"/>
                      </p:stCondLst>
                      <p:childTnLst>
                        <p:par>
                          <p:cTn id="127" fill="hold">
                            <p:stCondLst>
                              <p:cond delay="0"/>
                            </p:stCondLst>
                            <p:childTnLst>
                              <p:par>
                                <p:cTn id="128" presetID="18" presetClass="entr" presetSubtype="12" fill="hold" nodeType="click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strips(downLeft)">
                                      <p:cBhvr>
                                        <p:cTn id="130" dur="500"/>
                                        <p:tgtEl>
                                          <p:spTgt spid="43"/>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6" fill="hold" nodeType="clickEffect">
                                  <p:stCondLst>
                                    <p:cond delay="0"/>
                                  </p:stCondLst>
                                  <p:childTnLst>
                                    <p:set>
                                      <p:cBhvr>
                                        <p:cTn id="134" dur="1" fill="hold">
                                          <p:stCondLst>
                                            <p:cond delay="0"/>
                                          </p:stCondLst>
                                        </p:cTn>
                                        <p:tgtEl>
                                          <p:spTgt spid="51217"/>
                                        </p:tgtEl>
                                        <p:attrNameLst>
                                          <p:attrName>style.visibility</p:attrName>
                                        </p:attrNameLst>
                                      </p:cBhvr>
                                      <p:to>
                                        <p:strVal val="visible"/>
                                      </p:to>
                                    </p:set>
                                    <p:animEffect transition="in" filter="strips(downRight)">
                                      <p:cBhvr>
                                        <p:cTn id="135" dur="500"/>
                                        <p:tgtEl>
                                          <p:spTgt spid="51217"/>
                                        </p:tgtEl>
                                      </p:cBhvr>
                                    </p:animEffect>
                                  </p:childTnLst>
                                </p:cTn>
                              </p:par>
                            </p:childTnLst>
                          </p:cTn>
                        </p:par>
                      </p:childTnLst>
                    </p:cTn>
                  </p:par>
                  <p:par>
                    <p:cTn id="136" fill="hold">
                      <p:stCondLst>
                        <p:cond delay="indefinite"/>
                      </p:stCondLst>
                      <p:childTnLst>
                        <p:par>
                          <p:cTn id="137" fill="hold">
                            <p:stCondLst>
                              <p:cond delay="0"/>
                            </p:stCondLst>
                            <p:childTnLst>
                              <p:par>
                                <p:cTn id="138" presetID="18" presetClass="entr" presetSubtype="12" fill="hold" nodeType="clickEffect">
                                  <p:stCondLst>
                                    <p:cond delay="0"/>
                                  </p:stCondLst>
                                  <p:childTnLst>
                                    <p:set>
                                      <p:cBhvr>
                                        <p:cTn id="139" dur="1" fill="hold">
                                          <p:stCondLst>
                                            <p:cond delay="0"/>
                                          </p:stCondLst>
                                        </p:cTn>
                                        <p:tgtEl>
                                          <p:spTgt spid="18"/>
                                        </p:tgtEl>
                                        <p:attrNameLst>
                                          <p:attrName>style.visibility</p:attrName>
                                        </p:attrNameLst>
                                      </p:cBhvr>
                                      <p:to>
                                        <p:strVal val="visible"/>
                                      </p:to>
                                    </p:set>
                                    <p:animEffect transition="in" filter="strips(downLeft)">
                                      <p:cBhvr>
                                        <p:cTn id="140" dur="500"/>
                                        <p:tgtEl>
                                          <p:spTgt spid="18"/>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6" fill="hold" nodeType="clickEffect">
                                  <p:stCondLst>
                                    <p:cond delay="0"/>
                                  </p:stCondLst>
                                  <p:childTnLst>
                                    <p:set>
                                      <p:cBhvr>
                                        <p:cTn id="144" dur="1" fill="hold">
                                          <p:stCondLst>
                                            <p:cond delay="0"/>
                                          </p:stCondLst>
                                        </p:cTn>
                                        <p:tgtEl>
                                          <p:spTgt spid="1039"/>
                                        </p:tgtEl>
                                        <p:attrNameLst>
                                          <p:attrName>style.visibility</p:attrName>
                                        </p:attrNameLst>
                                      </p:cBhvr>
                                      <p:to>
                                        <p:strVal val="visible"/>
                                      </p:to>
                                    </p:set>
                                    <p:animEffect transition="in" filter="strips(downRight)">
                                      <p:cBhvr>
                                        <p:cTn id="145" dur="500"/>
                                        <p:tgtEl>
                                          <p:spTgt spid="1039"/>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12" fill="hold" nodeType="click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strips(downLeft)">
                                      <p:cBhvr>
                                        <p:cTn id="150" dur="500"/>
                                        <p:tgtEl>
                                          <p:spTgt spid="48"/>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3" fill="hold" nodeType="clickEffect">
                                  <p:stCondLst>
                                    <p:cond delay="0"/>
                                  </p:stCondLst>
                                  <p:childTnLst>
                                    <p:set>
                                      <p:cBhvr>
                                        <p:cTn id="154" dur="1" fill="hold">
                                          <p:stCondLst>
                                            <p:cond delay="0"/>
                                          </p:stCondLst>
                                        </p:cTn>
                                        <p:tgtEl>
                                          <p:spTgt spid="70"/>
                                        </p:tgtEl>
                                        <p:attrNameLst>
                                          <p:attrName>style.visibility</p:attrName>
                                        </p:attrNameLst>
                                      </p:cBhvr>
                                      <p:to>
                                        <p:strVal val="visible"/>
                                      </p:to>
                                    </p:set>
                                    <p:animEffect transition="in" filter="strips(upRight)">
                                      <p:cBhvr>
                                        <p:cTn id="155" dur="500"/>
                                        <p:tgtEl>
                                          <p:spTgt spid="70"/>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12" fill="hold" nodeType="clickEffect">
                                  <p:stCondLst>
                                    <p:cond delay="0"/>
                                  </p:stCondLst>
                                  <p:childTnLst>
                                    <p:set>
                                      <p:cBhvr>
                                        <p:cTn id="159" dur="1" fill="hold">
                                          <p:stCondLst>
                                            <p:cond delay="0"/>
                                          </p:stCondLst>
                                        </p:cTn>
                                        <p:tgtEl>
                                          <p:spTgt spid="47"/>
                                        </p:tgtEl>
                                        <p:attrNameLst>
                                          <p:attrName>style.visibility</p:attrName>
                                        </p:attrNameLst>
                                      </p:cBhvr>
                                      <p:to>
                                        <p:strVal val="visible"/>
                                      </p:to>
                                    </p:set>
                                    <p:animEffect transition="in" filter="strips(downLeft)">
                                      <p:cBhvr>
                                        <p:cTn id="160" dur="500"/>
                                        <p:tgtEl>
                                          <p:spTgt spid="47"/>
                                        </p:tgtEl>
                                      </p:cBhvr>
                                    </p:animEffect>
                                  </p:childTnLst>
                                </p:cTn>
                              </p:par>
                            </p:childTnLst>
                          </p:cTn>
                        </p:par>
                      </p:childTnLst>
                    </p:cTn>
                  </p:par>
                  <p:par>
                    <p:cTn id="161" fill="hold">
                      <p:stCondLst>
                        <p:cond delay="indefinite"/>
                      </p:stCondLst>
                      <p:childTnLst>
                        <p:par>
                          <p:cTn id="162" fill="hold">
                            <p:stCondLst>
                              <p:cond delay="0"/>
                            </p:stCondLst>
                            <p:childTnLst>
                              <p:par>
                                <p:cTn id="163" presetID="18" presetClass="entr" presetSubtype="6" fill="hold" nodeType="clickEffect">
                                  <p:stCondLst>
                                    <p:cond delay="0"/>
                                  </p:stCondLst>
                                  <p:childTnLst>
                                    <p:set>
                                      <p:cBhvr>
                                        <p:cTn id="164" dur="1" fill="hold">
                                          <p:stCondLst>
                                            <p:cond delay="0"/>
                                          </p:stCondLst>
                                        </p:cTn>
                                        <p:tgtEl>
                                          <p:spTgt spid="1042"/>
                                        </p:tgtEl>
                                        <p:attrNameLst>
                                          <p:attrName>style.visibility</p:attrName>
                                        </p:attrNameLst>
                                      </p:cBhvr>
                                      <p:to>
                                        <p:strVal val="visible"/>
                                      </p:to>
                                    </p:set>
                                    <p:animEffect transition="in" filter="strips(downRight)">
                                      <p:cBhvr>
                                        <p:cTn id="165" dur="500"/>
                                        <p:tgtEl>
                                          <p:spTgt spid="1042"/>
                                        </p:tgtEl>
                                      </p:cBhvr>
                                    </p:animEffect>
                                  </p:childTnLst>
                                </p:cTn>
                              </p:par>
                            </p:childTnLst>
                          </p:cTn>
                        </p:par>
                      </p:childTnLst>
                    </p:cTn>
                  </p:par>
                  <p:par>
                    <p:cTn id="166" fill="hold">
                      <p:stCondLst>
                        <p:cond delay="indefinite"/>
                      </p:stCondLst>
                      <p:childTnLst>
                        <p:par>
                          <p:cTn id="167" fill="hold">
                            <p:stCondLst>
                              <p:cond delay="0"/>
                            </p:stCondLst>
                            <p:childTnLst>
                              <p:par>
                                <p:cTn id="168" presetID="18" presetClass="entr" presetSubtype="12" fill="hold" grpId="0" nodeType="clickEffect">
                                  <p:stCondLst>
                                    <p:cond delay="0"/>
                                  </p:stCondLst>
                                  <p:childTnLst>
                                    <p:set>
                                      <p:cBhvr>
                                        <p:cTn id="169" dur="1" fill="hold">
                                          <p:stCondLst>
                                            <p:cond delay="0"/>
                                          </p:stCondLst>
                                        </p:cTn>
                                        <p:tgtEl>
                                          <p:spTgt spid="35"/>
                                        </p:tgtEl>
                                        <p:attrNameLst>
                                          <p:attrName>style.visibility</p:attrName>
                                        </p:attrNameLst>
                                      </p:cBhvr>
                                      <p:to>
                                        <p:strVal val="visible"/>
                                      </p:to>
                                    </p:set>
                                    <p:animEffect transition="in" filter="strips(downLeft)">
                                      <p:cBhvr>
                                        <p:cTn id="170" dur="500"/>
                                        <p:tgtEl>
                                          <p:spTgt spid="35"/>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6" fill="hold" nodeType="clickEffect">
                                  <p:stCondLst>
                                    <p:cond delay="0"/>
                                  </p:stCondLst>
                                  <p:childTnLst>
                                    <p:set>
                                      <p:cBhvr>
                                        <p:cTn id="174" dur="1" fill="hold">
                                          <p:stCondLst>
                                            <p:cond delay="0"/>
                                          </p:stCondLst>
                                        </p:cTn>
                                        <p:tgtEl>
                                          <p:spTgt spid="38"/>
                                        </p:tgtEl>
                                        <p:attrNameLst>
                                          <p:attrName>style.visibility</p:attrName>
                                        </p:attrNameLst>
                                      </p:cBhvr>
                                      <p:to>
                                        <p:strVal val="visible"/>
                                      </p:to>
                                    </p:set>
                                    <p:animEffect transition="in" filter="strips(downRight)">
                                      <p:cBhvr>
                                        <p:cTn id="175" dur="500"/>
                                        <p:tgtEl>
                                          <p:spTgt spid="38"/>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6" fill="hold" grpId="0" nodeType="clickEffect">
                                  <p:stCondLst>
                                    <p:cond delay="0"/>
                                  </p:stCondLst>
                                  <p:childTnLst>
                                    <p:set>
                                      <p:cBhvr>
                                        <p:cTn id="179" dur="1" fill="hold">
                                          <p:stCondLst>
                                            <p:cond delay="0"/>
                                          </p:stCondLst>
                                        </p:cTn>
                                        <p:tgtEl>
                                          <p:spTgt spid="36"/>
                                        </p:tgtEl>
                                        <p:attrNameLst>
                                          <p:attrName>style.visibility</p:attrName>
                                        </p:attrNameLst>
                                      </p:cBhvr>
                                      <p:to>
                                        <p:strVal val="visible"/>
                                      </p:to>
                                    </p:set>
                                    <p:animEffect transition="in" filter="strips(downRight)">
                                      <p:cBhvr>
                                        <p:cTn id="180" dur="500"/>
                                        <p:tgtEl>
                                          <p:spTgt spid="36"/>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6" fill="hold" grpId="0" nodeType="clickEffect">
                                  <p:stCondLst>
                                    <p:cond delay="0"/>
                                  </p:stCondLst>
                                  <p:childTnLst>
                                    <p:set>
                                      <p:cBhvr>
                                        <p:cTn id="184" dur="1" fill="hold">
                                          <p:stCondLst>
                                            <p:cond delay="0"/>
                                          </p:stCondLst>
                                        </p:cTn>
                                        <p:tgtEl>
                                          <p:spTgt spid="49"/>
                                        </p:tgtEl>
                                        <p:attrNameLst>
                                          <p:attrName>style.visibility</p:attrName>
                                        </p:attrNameLst>
                                      </p:cBhvr>
                                      <p:to>
                                        <p:strVal val="visible"/>
                                      </p:to>
                                    </p:set>
                                    <p:animEffect transition="in" filter="strips(downRight)">
                                      <p:cBhvr>
                                        <p:cTn id="185" dur="500"/>
                                        <p:tgtEl>
                                          <p:spTgt spid="49"/>
                                        </p:tgtEl>
                                      </p:cBhvr>
                                    </p:animEffect>
                                  </p:childTnLst>
                                </p:cTn>
                              </p:par>
                            </p:childTnLst>
                          </p:cTn>
                        </p:par>
                      </p:childTnLst>
                    </p:cTn>
                  </p:par>
                  <p:par>
                    <p:cTn id="186" fill="hold">
                      <p:stCondLst>
                        <p:cond delay="indefinite"/>
                      </p:stCondLst>
                      <p:childTnLst>
                        <p:par>
                          <p:cTn id="187" fill="hold">
                            <p:stCondLst>
                              <p:cond delay="0"/>
                            </p:stCondLst>
                            <p:childTnLst>
                              <p:par>
                                <p:cTn id="188" presetID="18" presetClass="entr" presetSubtype="6" fill="hold" nodeType="clickEffect">
                                  <p:stCondLst>
                                    <p:cond delay="0"/>
                                  </p:stCondLst>
                                  <p:childTnLst>
                                    <p:set>
                                      <p:cBhvr>
                                        <p:cTn id="189" dur="1" fill="hold">
                                          <p:stCondLst>
                                            <p:cond delay="0"/>
                                          </p:stCondLst>
                                        </p:cTn>
                                        <p:tgtEl>
                                          <p:spTgt spid="51218"/>
                                        </p:tgtEl>
                                        <p:attrNameLst>
                                          <p:attrName>style.visibility</p:attrName>
                                        </p:attrNameLst>
                                      </p:cBhvr>
                                      <p:to>
                                        <p:strVal val="visible"/>
                                      </p:to>
                                    </p:set>
                                    <p:animEffect transition="in" filter="strips(downRight)">
                                      <p:cBhvr>
                                        <p:cTn id="190" dur="500"/>
                                        <p:tgtEl>
                                          <p:spTgt spid="51218"/>
                                        </p:tgtEl>
                                      </p:cBhvr>
                                    </p:animEffect>
                                  </p:childTnLst>
                                </p:cTn>
                              </p:par>
                            </p:childTnLst>
                          </p:cTn>
                        </p:par>
                      </p:childTnLst>
                    </p:cTn>
                  </p:par>
                  <p:par>
                    <p:cTn id="191" fill="hold">
                      <p:stCondLst>
                        <p:cond delay="indefinite"/>
                      </p:stCondLst>
                      <p:childTnLst>
                        <p:par>
                          <p:cTn id="192" fill="hold">
                            <p:stCondLst>
                              <p:cond delay="0"/>
                            </p:stCondLst>
                            <p:childTnLst>
                              <p:par>
                                <p:cTn id="193" presetID="18" presetClass="entr" presetSubtype="6" fill="hold" grpId="0" nodeType="clickEffect">
                                  <p:stCondLst>
                                    <p:cond delay="0"/>
                                  </p:stCondLst>
                                  <p:childTnLst>
                                    <p:set>
                                      <p:cBhvr>
                                        <p:cTn id="194" dur="1" fill="hold">
                                          <p:stCondLst>
                                            <p:cond delay="0"/>
                                          </p:stCondLst>
                                        </p:cTn>
                                        <p:tgtEl>
                                          <p:spTgt spid="45"/>
                                        </p:tgtEl>
                                        <p:attrNameLst>
                                          <p:attrName>style.visibility</p:attrName>
                                        </p:attrNameLst>
                                      </p:cBhvr>
                                      <p:to>
                                        <p:strVal val="visible"/>
                                      </p:to>
                                    </p:set>
                                    <p:animEffect transition="in" filter="strips(downRight)">
                                      <p:cBhvr>
                                        <p:cTn id="19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35" grpId="0" animBg="1"/>
      <p:bldP spid="36" grpId="0" animBg="1"/>
      <p:bldP spid="4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Autofit/>
          </a:bodyPr>
          <a:lstStyle/>
          <a:p>
            <a:r>
              <a:rPr lang="en-IN" sz="3200" b="1" dirty="0" smtClean="0"/>
              <a:t>Incidence of Tax under </a:t>
            </a:r>
            <a:br>
              <a:rPr lang="en-IN" sz="3200" b="1" dirty="0" smtClean="0"/>
            </a:br>
            <a:r>
              <a:rPr lang="en-IN" sz="3200" b="1" dirty="0" smtClean="0"/>
              <a:t>Different Cost Conditions</a:t>
            </a:r>
            <a:endParaRPr lang="en-IN" sz="3200" b="1" dirty="0"/>
          </a:p>
        </p:txBody>
      </p:sp>
      <p:graphicFrame>
        <p:nvGraphicFramePr>
          <p:cNvPr id="5" name="Content Placeholder 4"/>
          <p:cNvGraphicFramePr>
            <a:graphicFrameLocks noGrp="1"/>
          </p:cNvGraphicFramePr>
          <p:nvPr>
            <p:ph idx="1"/>
          </p:nvPr>
        </p:nvGraphicFramePr>
        <p:xfrm>
          <a:off x="1142976" y="1428736"/>
          <a:ext cx="7429552" cy="2296160"/>
        </p:xfrm>
        <a:graphic>
          <a:graphicData uri="http://schemas.openxmlformats.org/drawingml/2006/table">
            <a:tbl>
              <a:tblPr firstRow="1" bandRow="1">
                <a:tableStyleId>{5A111915-BE36-4E01-A7E5-04B1672EAD32}</a:tableStyleId>
              </a:tblPr>
              <a:tblGrid>
                <a:gridCol w="3571900"/>
                <a:gridCol w="3857652"/>
              </a:tblGrid>
              <a:tr h="741680">
                <a:tc>
                  <a:txBody>
                    <a:bodyPr/>
                    <a:lstStyle/>
                    <a:p>
                      <a:pPr algn="ctr"/>
                      <a:r>
                        <a:rPr lang="en-IN" sz="2800" dirty="0" smtClean="0"/>
                        <a:t>Cost Conditions</a:t>
                      </a:r>
                      <a:endParaRPr lang="en-IN" sz="2800" b="1" dirty="0"/>
                    </a:p>
                  </a:txBody>
                  <a:tcPr anchor="ctr"/>
                </a:tc>
                <a:tc>
                  <a:txBody>
                    <a:bodyPr/>
                    <a:lstStyle/>
                    <a:p>
                      <a:pPr algn="ctr"/>
                      <a:r>
                        <a:rPr lang="en-IN" sz="2800" dirty="0" smtClean="0"/>
                        <a:t>Shifting of Tax Burden</a:t>
                      </a:r>
                      <a:endParaRPr lang="en-IN" sz="2800" b="1" dirty="0"/>
                    </a:p>
                  </a:txBody>
                  <a:tcPr anchor="ctr"/>
                </a:tc>
              </a:tr>
              <a:tr h="370840">
                <a:tc>
                  <a:txBody>
                    <a:bodyPr/>
                    <a:lstStyle/>
                    <a:p>
                      <a:pPr algn="just"/>
                      <a:r>
                        <a:rPr lang="en-IN" sz="2800" dirty="0" smtClean="0"/>
                        <a:t>(a) Diminishing</a:t>
                      </a:r>
                      <a:r>
                        <a:rPr lang="en-IN" sz="2800" baseline="0" dirty="0" smtClean="0"/>
                        <a:t> Costs</a:t>
                      </a:r>
                      <a:endParaRPr lang="en-IN" sz="2800" dirty="0">
                        <a:solidFill>
                          <a:srgbClr val="FF0000"/>
                        </a:solidFill>
                      </a:endParaRPr>
                    </a:p>
                  </a:txBody>
                  <a:tcPr anchor="ctr"/>
                </a:tc>
                <a:tc>
                  <a:txBody>
                    <a:bodyPr/>
                    <a:lstStyle/>
                    <a:p>
                      <a:pPr algn="just"/>
                      <a:r>
                        <a:rPr lang="en-IN" sz="2800" dirty="0" smtClean="0"/>
                        <a:t>More than tax amount</a:t>
                      </a:r>
                      <a:endParaRPr lang="en-IN" sz="2800" dirty="0">
                        <a:solidFill>
                          <a:srgbClr val="FF0066"/>
                        </a:solidFill>
                      </a:endParaRPr>
                    </a:p>
                  </a:txBody>
                  <a:tcPr anchor="ctr"/>
                </a:tc>
              </a:tr>
              <a:tr h="370840">
                <a:tc>
                  <a:txBody>
                    <a:bodyPr/>
                    <a:lstStyle/>
                    <a:p>
                      <a:pPr algn="just"/>
                      <a:r>
                        <a:rPr lang="en-IN" sz="2800" dirty="0" smtClean="0"/>
                        <a:t>(b) Constant</a:t>
                      </a:r>
                      <a:r>
                        <a:rPr lang="en-IN" sz="2800" baseline="0" dirty="0" smtClean="0"/>
                        <a:t> Costs</a:t>
                      </a:r>
                      <a:endParaRPr lang="en-IN" sz="2800" dirty="0">
                        <a:solidFill>
                          <a:srgbClr val="CC0000"/>
                        </a:solidFill>
                      </a:endParaRPr>
                    </a:p>
                  </a:txBody>
                  <a:tcPr anchor="ctr"/>
                </a:tc>
                <a:tc>
                  <a:txBody>
                    <a:bodyPr/>
                    <a:lstStyle/>
                    <a:p>
                      <a:pPr algn="just"/>
                      <a:r>
                        <a:rPr lang="en-IN" sz="2800" dirty="0" smtClean="0"/>
                        <a:t>Equal to the tax</a:t>
                      </a:r>
                      <a:r>
                        <a:rPr lang="en-IN" sz="2800" baseline="0" dirty="0" smtClean="0"/>
                        <a:t> amount</a:t>
                      </a:r>
                      <a:endParaRPr lang="en-IN" sz="2800" dirty="0">
                        <a:solidFill>
                          <a:srgbClr val="FF3399"/>
                        </a:solidFill>
                      </a:endParaRPr>
                    </a:p>
                  </a:txBody>
                  <a:tcPr anchor="ct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(c) Increasing Costs</a:t>
                      </a:r>
                      <a:endParaRPr lang="en-IN" sz="2800" dirty="0" smtClean="0">
                        <a:solidFill>
                          <a:srgbClr val="FF3300"/>
                        </a:solidFill>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Less than the tax amount</a:t>
                      </a:r>
                      <a:endParaRPr lang="en-IN" sz="2800" dirty="0" smtClean="0">
                        <a:solidFill>
                          <a:srgbClr val="FF33CC"/>
                        </a:solidFill>
                      </a:endParaRPr>
                    </a:p>
                  </a:txBody>
                  <a:tcPr anchor="ct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C. Market Structure</a:t>
            </a:r>
            <a:endParaRPr lang="en-IN" sz="3200" b="1" dirty="0"/>
          </a:p>
        </p:txBody>
      </p:sp>
      <p:sp>
        <p:nvSpPr>
          <p:cNvPr id="3" name="Content Placeholder 2"/>
          <p:cNvSpPr>
            <a:spLocks noGrp="1"/>
          </p:cNvSpPr>
          <p:nvPr>
            <p:ph idx="1"/>
          </p:nvPr>
        </p:nvSpPr>
        <p:spPr>
          <a:xfrm>
            <a:off x="357158" y="1000108"/>
            <a:ext cx="8329642" cy="5572164"/>
          </a:xfrm>
        </p:spPr>
        <p:txBody>
          <a:bodyPr>
            <a:normAutofit/>
          </a:bodyPr>
          <a:lstStyle/>
          <a:p>
            <a:pPr marL="514350" indent="-514350" algn="just">
              <a:spcBef>
                <a:spcPts val="0"/>
              </a:spcBef>
              <a:buAutoNum type="arabicPeriod"/>
            </a:pPr>
            <a:r>
              <a:rPr lang="en-IN" dirty="0" smtClean="0"/>
              <a:t>Incidence Under Perfect Competition</a:t>
            </a:r>
          </a:p>
          <a:p>
            <a:pPr marL="514350" indent="-514350" algn="just">
              <a:spcBef>
                <a:spcPts val="0"/>
              </a:spcBef>
              <a:buAutoNum type="arabicPeriod"/>
            </a:pPr>
            <a:r>
              <a:rPr lang="en-IN" dirty="0" smtClean="0"/>
              <a:t>Incidence Under Monopoly</a:t>
            </a:r>
          </a:p>
          <a:p>
            <a:pPr marL="571500" indent="-34925" algn="just">
              <a:spcBef>
                <a:spcPts val="0"/>
              </a:spcBef>
              <a:buFont typeface="+mj-lt"/>
              <a:buAutoNum type="romanLcPeriod"/>
            </a:pPr>
            <a:r>
              <a:rPr lang="en-IN" dirty="0" smtClean="0"/>
              <a:t>	Incidence of a unit or specific tax</a:t>
            </a:r>
          </a:p>
          <a:p>
            <a:pPr marL="571500" indent="-34925" algn="just">
              <a:spcBef>
                <a:spcPts val="0"/>
              </a:spcBef>
              <a:buFont typeface="+mj-lt"/>
              <a:buAutoNum type="romanLcPeriod"/>
            </a:pPr>
            <a:r>
              <a:rPr lang="en-IN" dirty="0" smtClean="0"/>
              <a:t> Incidence of lumpsum tax</a:t>
            </a:r>
          </a:p>
          <a:p>
            <a:pPr marL="514350" indent="-514350" algn="just">
              <a:spcBef>
                <a:spcPts val="0"/>
              </a:spcBef>
              <a:buNone/>
            </a:pPr>
            <a:endParaRPr lang="en-IN"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1. Incidence Under Perfect Competition</a:t>
            </a:r>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In the case </a:t>
            </a:r>
            <a:r>
              <a:rPr lang="en-IN" i="1" dirty="0" smtClean="0"/>
              <a:t>of perfect competition</a:t>
            </a:r>
            <a:r>
              <a:rPr lang="en-IN" dirty="0" smtClean="0"/>
              <a:t>, </a:t>
            </a:r>
          </a:p>
          <a:p>
            <a:pPr marL="0" indent="361950" algn="just">
              <a:spcBef>
                <a:spcPts val="0"/>
              </a:spcBef>
              <a:buFont typeface="Wingdings" pitchFamily="2" charset="2"/>
              <a:buChar char="§"/>
            </a:pPr>
            <a:r>
              <a:rPr lang="en-IN" dirty="0" smtClean="0"/>
              <a:t> there is large number of buyers and sellers.</a:t>
            </a:r>
          </a:p>
          <a:p>
            <a:pPr marL="361950" indent="-361950" algn="just">
              <a:spcBef>
                <a:spcPts val="0"/>
              </a:spcBef>
              <a:buFont typeface="Wingdings" pitchFamily="2" charset="2"/>
              <a:buChar char="§"/>
            </a:pPr>
            <a:r>
              <a:rPr lang="en-IN" dirty="0" smtClean="0"/>
              <a:t>the individual buyers or seller cannot influence the market price.</a:t>
            </a:r>
          </a:p>
          <a:p>
            <a:pPr marL="361950" indent="-361950" algn="just">
              <a:spcBef>
                <a:spcPts val="0"/>
              </a:spcBef>
              <a:buFont typeface="Wingdings" pitchFamily="2" charset="2"/>
              <a:buChar char="§"/>
            </a:pPr>
            <a:r>
              <a:rPr lang="en-IN" dirty="0" smtClean="0"/>
              <a:t>The price is determined by the interaction of demand and supply in the market.</a:t>
            </a:r>
          </a:p>
          <a:p>
            <a:pPr marL="361950" indent="-361950" algn="just">
              <a:spcBef>
                <a:spcPts val="0"/>
              </a:spcBef>
              <a:buFont typeface="Wingdings" pitchFamily="2" charset="2"/>
              <a:buChar char="§"/>
            </a:pPr>
            <a:r>
              <a:rPr lang="en-IN" dirty="0" smtClean="0"/>
              <a:t>The tax burden can be shifted through price to buyer or not depends upon the elasticities of demand and supply.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Autofit/>
          </a:bodyPr>
          <a:lstStyle/>
          <a:p>
            <a:r>
              <a:rPr lang="en-IN" sz="3200" b="1" dirty="0" smtClean="0"/>
              <a:t>Elasticity of Supply</a:t>
            </a:r>
            <a:endParaRPr lang="en-IN" sz="3200" b="1" dirty="0"/>
          </a:p>
        </p:txBody>
      </p:sp>
      <p:graphicFrame>
        <p:nvGraphicFramePr>
          <p:cNvPr id="5" name="Content Placeholder 4"/>
          <p:cNvGraphicFramePr>
            <a:graphicFrameLocks noGrp="1"/>
          </p:cNvGraphicFramePr>
          <p:nvPr>
            <p:ph idx="1"/>
          </p:nvPr>
        </p:nvGraphicFramePr>
        <p:xfrm>
          <a:off x="428596" y="3143248"/>
          <a:ext cx="8429684" cy="2928958"/>
        </p:xfrm>
        <a:graphic>
          <a:graphicData uri="http://schemas.openxmlformats.org/drawingml/2006/table">
            <a:tbl>
              <a:tblPr firstRow="1" bandRow="1">
                <a:tableStyleId>{5A111915-BE36-4E01-A7E5-04B1672EAD32}</a:tableStyleId>
              </a:tblPr>
              <a:tblGrid>
                <a:gridCol w="2571768"/>
                <a:gridCol w="3071834"/>
                <a:gridCol w="2786082"/>
              </a:tblGrid>
              <a:tr h="825536">
                <a:tc>
                  <a:txBody>
                    <a:bodyPr/>
                    <a:lstStyle/>
                    <a:p>
                      <a:pPr algn="ctr"/>
                      <a:r>
                        <a:rPr lang="en-IN" sz="2700" b="1" dirty="0" smtClean="0"/>
                        <a:t>Types</a:t>
                      </a:r>
                      <a:r>
                        <a:rPr lang="en-IN" sz="2700" b="1" baseline="0" dirty="0" smtClean="0"/>
                        <a:t> of goods</a:t>
                      </a:r>
                      <a:endParaRPr lang="en-IN" sz="2700" b="1" dirty="0"/>
                    </a:p>
                  </a:txBody>
                  <a:tcPr anchor="ctr"/>
                </a:tc>
                <a:tc>
                  <a:txBody>
                    <a:bodyPr/>
                    <a:lstStyle/>
                    <a:p>
                      <a:pPr algn="ctr"/>
                      <a:r>
                        <a:rPr lang="en-IN" sz="2700" b="1" dirty="0" smtClean="0"/>
                        <a:t>Elasticity of Supply</a:t>
                      </a:r>
                      <a:endParaRPr lang="en-IN" sz="27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700" dirty="0" smtClean="0"/>
                        <a:t>Tax Burden</a:t>
                      </a:r>
                      <a:endParaRPr lang="en-IN" sz="2700" b="1" dirty="0" smtClean="0"/>
                    </a:p>
                  </a:txBody>
                  <a:tcPr anchor="ctr"/>
                </a:tc>
              </a:tr>
              <a:tr h="1051711">
                <a:tc>
                  <a:txBody>
                    <a:bodyPr/>
                    <a:lstStyle/>
                    <a:p>
                      <a:pPr algn="just"/>
                      <a:r>
                        <a:rPr lang="en-IN" sz="2700" dirty="0" smtClean="0">
                          <a:solidFill>
                            <a:schemeClr val="tx1"/>
                          </a:solidFill>
                        </a:rPr>
                        <a:t>Perishable goods</a:t>
                      </a:r>
                      <a:endParaRPr lang="en-IN" sz="2700" dirty="0">
                        <a:solidFill>
                          <a:schemeClr val="tx1"/>
                        </a:solidFill>
                      </a:endParaRPr>
                    </a:p>
                  </a:txBody>
                  <a:tcPr anchor="ctr"/>
                </a:tc>
                <a:tc>
                  <a:txBody>
                    <a:bodyPr/>
                    <a:lstStyle/>
                    <a:p>
                      <a:pPr algn="just"/>
                      <a:r>
                        <a:rPr lang="en-IN" sz="2700" dirty="0" smtClean="0">
                          <a:solidFill>
                            <a:schemeClr val="tx1"/>
                          </a:solidFill>
                        </a:rPr>
                        <a:t>Relatively Inelastic</a:t>
                      </a:r>
                      <a:endParaRPr lang="en-IN" sz="2700" dirty="0">
                        <a:solidFill>
                          <a:schemeClr val="tx1"/>
                        </a:solidFill>
                      </a:endParaRPr>
                    </a:p>
                  </a:txBody>
                  <a:tcPr anchor="ctr"/>
                </a:tc>
                <a:tc>
                  <a:txBody>
                    <a:bodyPr/>
                    <a:lstStyle/>
                    <a:p>
                      <a:pPr algn="just"/>
                      <a:r>
                        <a:rPr lang="en-IN" sz="2700" dirty="0" smtClean="0">
                          <a:solidFill>
                            <a:schemeClr val="tx1"/>
                          </a:solidFill>
                        </a:rPr>
                        <a:t>More on Sellers </a:t>
                      </a:r>
                      <a:endParaRPr lang="en-IN" sz="2700" dirty="0">
                        <a:solidFill>
                          <a:schemeClr val="tx1"/>
                        </a:solidFill>
                      </a:endParaRPr>
                    </a:p>
                  </a:txBody>
                  <a:tcPr anchor="ctr"/>
                </a:tc>
              </a:tr>
              <a:tr h="1051711">
                <a:tc>
                  <a:txBody>
                    <a:bodyPr/>
                    <a:lstStyle/>
                    <a:p>
                      <a:pPr algn="just"/>
                      <a:r>
                        <a:rPr lang="en-IN" sz="2700" dirty="0" smtClean="0">
                          <a:solidFill>
                            <a:schemeClr val="tx1"/>
                          </a:solidFill>
                        </a:rPr>
                        <a:t>Durable goods</a:t>
                      </a:r>
                      <a:endParaRPr lang="en-IN" sz="2700" dirty="0">
                        <a:solidFill>
                          <a:schemeClr val="tx1"/>
                        </a:solidFill>
                      </a:endParaRPr>
                    </a:p>
                  </a:txBody>
                  <a:tcPr anchor="ctr"/>
                </a:tc>
                <a:tc>
                  <a:txBody>
                    <a:bodyPr/>
                    <a:lstStyle/>
                    <a:p>
                      <a:pPr algn="just"/>
                      <a:r>
                        <a:rPr lang="en-IN" sz="2700" dirty="0" smtClean="0">
                          <a:solidFill>
                            <a:schemeClr val="tx1"/>
                          </a:solidFill>
                        </a:rPr>
                        <a:t>Relative elastic</a:t>
                      </a:r>
                      <a:endParaRPr lang="en-IN" sz="2700" dirty="0">
                        <a:solidFill>
                          <a:schemeClr val="tx1"/>
                        </a:solidFill>
                      </a:endParaRPr>
                    </a:p>
                  </a:txBody>
                  <a:tcPr anchor="ctr"/>
                </a:tc>
                <a:tc>
                  <a:txBody>
                    <a:bodyPr/>
                    <a:lstStyle/>
                    <a:p>
                      <a:pPr algn="l"/>
                      <a:r>
                        <a:rPr lang="en-IN" sz="2700" dirty="0" smtClean="0">
                          <a:solidFill>
                            <a:schemeClr val="tx1"/>
                          </a:solidFill>
                        </a:rPr>
                        <a:t>Wholly</a:t>
                      </a:r>
                      <a:r>
                        <a:rPr lang="en-IN" sz="2700" baseline="0" dirty="0" smtClean="0">
                          <a:solidFill>
                            <a:schemeClr val="tx1"/>
                          </a:solidFill>
                        </a:rPr>
                        <a:t> or partially on buyers</a:t>
                      </a:r>
                      <a:endParaRPr lang="en-IN" sz="2700" dirty="0">
                        <a:solidFill>
                          <a:schemeClr val="tx1"/>
                        </a:solidFill>
                      </a:endParaRPr>
                    </a:p>
                  </a:txBody>
                  <a:tcPr anchor="ctr"/>
                </a:tc>
              </a:tr>
            </a:tbl>
          </a:graphicData>
        </a:graphic>
      </p:graphicFrame>
      <p:sp>
        <p:nvSpPr>
          <p:cNvPr id="4" name="Content Placeholder 2"/>
          <p:cNvSpPr txBox="1">
            <a:spLocks/>
          </p:cNvSpPr>
          <p:nvPr/>
        </p:nvSpPr>
        <p:spPr>
          <a:xfrm>
            <a:off x="357158" y="1000108"/>
            <a:ext cx="8329642" cy="5572164"/>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ts val="0"/>
              </a:spcBef>
              <a:spcAft>
                <a:spcPts val="0"/>
              </a:spcAft>
              <a:buClrTx/>
              <a:buSzTx/>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It is depends upon various factors such</a:t>
            </a:r>
            <a:r>
              <a:rPr kumimoji="0" lang="en-IN" sz="3200" b="0" i="0" u="none" strike="noStrike" kern="1200" cap="none" spc="0" normalizeH="0" noProof="0" dirty="0" smtClean="0">
                <a:ln>
                  <a:noFill/>
                </a:ln>
                <a:solidFill>
                  <a:schemeClr val="tx1"/>
                </a:solidFill>
                <a:effectLst/>
                <a:uLnTx/>
                <a:uFillTx/>
                <a:latin typeface="+mn-lt"/>
                <a:ea typeface="+mn-ea"/>
                <a:cs typeface="+mn-cs"/>
              </a:rPr>
              <a:t> as the </a:t>
            </a:r>
            <a:r>
              <a:rPr kumimoji="0" lang="en-IN" sz="3200" b="0" i="1" u="none" strike="noStrike" kern="1200" cap="none" spc="0" normalizeH="0" noProof="0" dirty="0" smtClean="0">
                <a:ln>
                  <a:noFill/>
                </a:ln>
                <a:solidFill>
                  <a:schemeClr val="tx1"/>
                </a:solidFill>
                <a:effectLst/>
                <a:uLnTx/>
                <a:uFillTx/>
                <a:latin typeface="+mn-lt"/>
                <a:ea typeface="+mn-ea"/>
                <a:cs typeface="+mn-cs"/>
              </a:rPr>
              <a:t>nature of commodity, the time period and the cost conditions.</a:t>
            </a:r>
          </a:p>
          <a:p>
            <a:pPr marR="0" lvl="0" algn="just" defTabSz="914400" rtl="0" eaLnBrk="1" fontAlgn="auto" latinLnBrk="0" hangingPunct="1">
              <a:lnSpc>
                <a:spcPct val="100000"/>
              </a:lnSpc>
              <a:spcBef>
                <a:spcPts val="0"/>
              </a:spcBef>
              <a:spcAft>
                <a:spcPts val="0"/>
              </a:spcAft>
              <a:buClrTx/>
              <a:buSzTx/>
              <a:tabLst/>
              <a:defRPr/>
            </a:pPr>
            <a:r>
              <a:rPr lang="en-IN" sz="3200" b="1" dirty="0" smtClean="0"/>
              <a:t>Nature of Commodity:-</a:t>
            </a:r>
            <a:endParaRPr kumimoji="0" lang="en-IN" sz="3200" b="1" u="none" strike="noStrike" kern="1200" cap="none" spc="0" normalizeH="0" noProof="0" dirty="0" smtClean="0">
              <a:ln>
                <a:noFill/>
              </a:ln>
              <a:solidFill>
                <a:schemeClr val="tx1"/>
              </a:solidFill>
              <a:effectLst/>
              <a:uLnTx/>
              <a:uFillTx/>
              <a:latin typeface="+mn-lt"/>
              <a:ea typeface="+mn-ea"/>
              <a:cs typeface="+mn-cs"/>
            </a:endParaRPr>
          </a:p>
          <a:p>
            <a:pPr marR="0" lvl="0" algn="just" defTabSz="914400" rtl="0" eaLnBrk="1" fontAlgn="auto" latinLnBrk="0" hangingPunct="1">
              <a:lnSpc>
                <a:spcPct val="100000"/>
              </a:lnSpc>
              <a:spcBef>
                <a:spcPts val="0"/>
              </a:spcBef>
              <a:spcAft>
                <a:spcPts val="0"/>
              </a:spcAft>
              <a:buClrTx/>
              <a:buSzTx/>
              <a:tabLst/>
              <a:defRPr/>
            </a:pPr>
            <a:r>
              <a:rPr kumimoji="0" lang="en-IN" sz="3200" b="0" i="1"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Autofit/>
          </a:bodyPr>
          <a:lstStyle/>
          <a:p>
            <a:r>
              <a:rPr lang="en-IN" sz="3200" b="1" dirty="0" smtClean="0"/>
              <a:t>Elasticity of Supply</a:t>
            </a:r>
            <a:endParaRPr lang="en-IN" sz="3200" b="1" dirty="0"/>
          </a:p>
        </p:txBody>
      </p:sp>
      <p:graphicFrame>
        <p:nvGraphicFramePr>
          <p:cNvPr id="5" name="Content Placeholder 4"/>
          <p:cNvGraphicFramePr>
            <a:graphicFrameLocks noGrp="1"/>
          </p:cNvGraphicFramePr>
          <p:nvPr>
            <p:ph idx="1"/>
          </p:nvPr>
        </p:nvGraphicFramePr>
        <p:xfrm>
          <a:off x="428596" y="3214686"/>
          <a:ext cx="8429684" cy="2928958"/>
        </p:xfrm>
        <a:graphic>
          <a:graphicData uri="http://schemas.openxmlformats.org/drawingml/2006/table">
            <a:tbl>
              <a:tblPr firstRow="1" bandRow="1">
                <a:tableStyleId>{5A111915-BE36-4E01-A7E5-04B1672EAD32}</a:tableStyleId>
              </a:tblPr>
              <a:tblGrid>
                <a:gridCol w="2357454"/>
                <a:gridCol w="3191199"/>
                <a:gridCol w="2881031"/>
              </a:tblGrid>
              <a:tr h="825536">
                <a:tc>
                  <a:txBody>
                    <a:bodyPr/>
                    <a:lstStyle/>
                    <a:p>
                      <a:pPr algn="ctr"/>
                      <a:r>
                        <a:rPr lang="en-IN" sz="2700" b="1" dirty="0" smtClean="0"/>
                        <a:t>Time</a:t>
                      </a:r>
                      <a:r>
                        <a:rPr lang="en-IN" sz="2700" b="1" baseline="0" dirty="0" smtClean="0"/>
                        <a:t> Period</a:t>
                      </a:r>
                      <a:endParaRPr lang="en-IN" sz="2700" b="1" dirty="0"/>
                    </a:p>
                  </a:txBody>
                  <a:tcPr anchor="ctr"/>
                </a:tc>
                <a:tc>
                  <a:txBody>
                    <a:bodyPr/>
                    <a:lstStyle/>
                    <a:p>
                      <a:pPr algn="ctr"/>
                      <a:r>
                        <a:rPr lang="en-IN" sz="2700" b="1" dirty="0" smtClean="0"/>
                        <a:t>Elasticity of Supply</a:t>
                      </a:r>
                      <a:endParaRPr lang="en-IN" sz="27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700" dirty="0" smtClean="0"/>
                        <a:t>Tax Burden</a:t>
                      </a:r>
                      <a:endParaRPr lang="en-IN" sz="2700" b="1" dirty="0" smtClean="0"/>
                    </a:p>
                  </a:txBody>
                  <a:tcPr anchor="ctr"/>
                </a:tc>
              </a:tr>
              <a:tr h="1051711">
                <a:tc>
                  <a:txBody>
                    <a:bodyPr/>
                    <a:lstStyle/>
                    <a:p>
                      <a:pPr algn="just"/>
                      <a:r>
                        <a:rPr lang="en-IN" sz="2700" dirty="0" smtClean="0">
                          <a:solidFill>
                            <a:schemeClr val="tx1"/>
                          </a:solidFill>
                        </a:rPr>
                        <a:t>Short</a:t>
                      </a:r>
                      <a:r>
                        <a:rPr lang="en-IN" sz="2700" baseline="0" dirty="0" smtClean="0">
                          <a:solidFill>
                            <a:schemeClr val="tx1"/>
                          </a:solidFill>
                        </a:rPr>
                        <a:t> Period</a:t>
                      </a:r>
                      <a:endParaRPr lang="en-IN" sz="2700" dirty="0">
                        <a:solidFill>
                          <a:schemeClr val="tx1"/>
                        </a:solidFill>
                      </a:endParaRPr>
                    </a:p>
                  </a:txBody>
                  <a:tcPr anchor="ctr"/>
                </a:tc>
                <a:tc>
                  <a:txBody>
                    <a:bodyPr/>
                    <a:lstStyle/>
                    <a:p>
                      <a:pPr algn="just"/>
                      <a:r>
                        <a:rPr lang="en-IN" sz="2700" dirty="0" smtClean="0">
                          <a:solidFill>
                            <a:schemeClr val="tx1"/>
                          </a:solidFill>
                        </a:rPr>
                        <a:t>Relatively Inelastic</a:t>
                      </a:r>
                      <a:endParaRPr lang="en-IN" sz="2700" dirty="0">
                        <a:solidFill>
                          <a:schemeClr val="tx1"/>
                        </a:solidFill>
                      </a:endParaRPr>
                    </a:p>
                  </a:txBody>
                  <a:tcPr anchor="ctr"/>
                </a:tc>
                <a:tc>
                  <a:txBody>
                    <a:bodyPr/>
                    <a:lstStyle/>
                    <a:p>
                      <a:pPr algn="just"/>
                      <a:r>
                        <a:rPr lang="en-IN" sz="2700" dirty="0" smtClean="0">
                          <a:solidFill>
                            <a:schemeClr val="tx1"/>
                          </a:solidFill>
                        </a:rPr>
                        <a:t>Cannot shifted</a:t>
                      </a:r>
                      <a:endParaRPr lang="en-IN" sz="2700" dirty="0">
                        <a:solidFill>
                          <a:schemeClr val="tx1"/>
                        </a:solidFill>
                      </a:endParaRPr>
                    </a:p>
                  </a:txBody>
                  <a:tcPr anchor="ctr"/>
                </a:tc>
              </a:tr>
              <a:tr h="1051711">
                <a:tc>
                  <a:txBody>
                    <a:bodyPr/>
                    <a:lstStyle/>
                    <a:p>
                      <a:pPr algn="just"/>
                      <a:r>
                        <a:rPr lang="en-IN" sz="2700" dirty="0" smtClean="0">
                          <a:solidFill>
                            <a:schemeClr val="tx1"/>
                          </a:solidFill>
                        </a:rPr>
                        <a:t>Long Period</a:t>
                      </a:r>
                      <a:endParaRPr lang="en-IN" sz="2700" dirty="0">
                        <a:solidFill>
                          <a:schemeClr val="tx1"/>
                        </a:solidFill>
                      </a:endParaRPr>
                    </a:p>
                  </a:txBody>
                  <a:tcPr anchor="ctr"/>
                </a:tc>
                <a:tc>
                  <a:txBody>
                    <a:bodyPr/>
                    <a:lstStyle/>
                    <a:p>
                      <a:pPr algn="just"/>
                      <a:r>
                        <a:rPr lang="en-IN" sz="2700" dirty="0" smtClean="0">
                          <a:solidFill>
                            <a:schemeClr val="tx1"/>
                          </a:solidFill>
                        </a:rPr>
                        <a:t>Relative elastic</a:t>
                      </a:r>
                      <a:endParaRPr lang="en-IN" sz="2700" dirty="0">
                        <a:solidFill>
                          <a:schemeClr val="tx1"/>
                        </a:solidFill>
                      </a:endParaRPr>
                    </a:p>
                  </a:txBody>
                  <a:tcPr anchor="ctr"/>
                </a:tc>
                <a:tc>
                  <a:txBody>
                    <a:bodyPr/>
                    <a:lstStyle/>
                    <a:p>
                      <a:pPr algn="l"/>
                      <a:r>
                        <a:rPr lang="en-IN" sz="2700" dirty="0" smtClean="0">
                          <a:solidFill>
                            <a:schemeClr val="tx1"/>
                          </a:solidFill>
                        </a:rPr>
                        <a:t>Can be shifted</a:t>
                      </a:r>
                      <a:endParaRPr lang="en-IN" sz="2700" dirty="0">
                        <a:solidFill>
                          <a:schemeClr val="tx1"/>
                        </a:solidFill>
                      </a:endParaRPr>
                    </a:p>
                  </a:txBody>
                  <a:tcPr anchor="ctr"/>
                </a:tc>
              </a:tr>
            </a:tbl>
          </a:graphicData>
        </a:graphic>
      </p:graphicFrame>
      <p:sp>
        <p:nvSpPr>
          <p:cNvPr id="4" name="Content Placeholder 2"/>
          <p:cNvSpPr txBox="1">
            <a:spLocks/>
          </p:cNvSpPr>
          <p:nvPr/>
        </p:nvSpPr>
        <p:spPr>
          <a:xfrm>
            <a:off x="357158" y="1000108"/>
            <a:ext cx="8329642" cy="5572164"/>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ts val="0"/>
              </a:spcBef>
              <a:spcAft>
                <a:spcPts val="0"/>
              </a:spcAft>
              <a:buClrTx/>
              <a:buSzTx/>
              <a:tabLst/>
              <a:defRPr/>
            </a:pPr>
            <a:r>
              <a:rPr lang="en-IN" sz="3200" b="1" dirty="0" smtClean="0"/>
              <a:t>Time Period:-</a:t>
            </a:r>
          </a:p>
          <a:p>
            <a:pPr marR="0" lvl="0" algn="just" defTabSz="914400" rtl="0" eaLnBrk="1" fontAlgn="auto" latinLnBrk="0" hangingPunct="1">
              <a:lnSpc>
                <a:spcPct val="100000"/>
              </a:lnSpc>
              <a:spcBef>
                <a:spcPts val="0"/>
              </a:spcBef>
              <a:spcAft>
                <a:spcPts val="0"/>
              </a:spcAft>
              <a:buClrTx/>
              <a:buSzTx/>
              <a:tabLst/>
              <a:defRPr/>
            </a:pPr>
            <a:r>
              <a:rPr kumimoji="0" lang="en-IN" sz="3200" u="none" strike="noStrike" kern="1200" cap="none" spc="0" normalizeH="0" noProof="0" dirty="0" smtClean="0">
                <a:ln>
                  <a:noFill/>
                </a:ln>
                <a:solidFill>
                  <a:schemeClr val="tx1"/>
                </a:solidFill>
                <a:effectLst/>
                <a:uLnTx/>
                <a:uFillTx/>
                <a:latin typeface="+mn-lt"/>
                <a:ea typeface="+mn-ea"/>
                <a:cs typeface="+mn-cs"/>
              </a:rPr>
              <a:t>In the market period the supply is fixed and therefore, if a tax is imposed it will not be possible to shift the tax.</a:t>
            </a:r>
          </a:p>
          <a:p>
            <a:pPr marR="0" lvl="0" algn="just" defTabSz="914400" rtl="0" eaLnBrk="1" fontAlgn="auto" latinLnBrk="0" hangingPunct="1">
              <a:lnSpc>
                <a:spcPct val="100000"/>
              </a:lnSpc>
              <a:spcBef>
                <a:spcPts val="0"/>
              </a:spcBef>
              <a:spcAft>
                <a:spcPts val="0"/>
              </a:spcAft>
              <a:buClrTx/>
              <a:buSzTx/>
              <a:tabLst/>
              <a:defRPr/>
            </a:pPr>
            <a:r>
              <a:rPr kumimoji="0" lang="en-IN" sz="3200" b="0" i="1"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000132"/>
          </a:xfrm>
        </p:spPr>
        <p:txBody>
          <a:bodyPr>
            <a:noAutofit/>
          </a:bodyPr>
          <a:lstStyle/>
          <a:p>
            <a:r>
              <a:rPr lang="en-IN" sz="3200" b="1" dirty="0" smtClean="0"/>
              <a:t>Elasticity of Supply</a:t>
            </a:r>
            <a:endParaRPr lang="en-IN" sz="3200" b="1" dirty="0"/>
          </a:p>
        </p:txBody>
      </p:sp>
      <p:graphicFrame>
        <p:nvGraphicFramePr>
          <p:cNvPr id="5" name="Content Placeholder 4"/>
          <p:cNvGraphicFramePr>
            <a:graphicFrameLocks noGrp="1"/>
          </p:cNvGraphicFramePr>
          <p:nvPr>
            <p:ph idx="1"/>
          </p:nvPr>
        </p:nvGraphicFramePr>
        <p:xfrm>
          <a:off x="928662" y="2786058"/>
          <a:ext cx="7429552" cy="2296160"/>
        </p:xfrm>
        <a:graphic>
          <a:graphicData uri="http://schemas.openxmlformats.org/drawingml/2006/table">
            <a:tbl>
              <a:tblPr firstRow="1" bandRow="1">
                <a:tableStyleId>{5A111915-BE36-4E01-A7E5-04B1672EAD32}</a:tableStyleId>
              </a:tblPr>
              <a:tblGrid>
                <a:gridCol w="3571900"/>
                <a:gridCol w="3857652"/>
              </a:tblGrid>
              <a:tr h="741680">
                <a:tc>
                  <a:txBody>
                    <a:bodyPr/>
                    <a:lstStyle/>
                    <a:p>
                      <a:pPr algn="ctr"/>
                      <a:r>
                        <a:rPr lang="en-IN" sz="2800" dirty="0" smtClean="0"/>
                        <a:t>Cost Conditions</a:t>
                      </a:r>
                      <a:endParaRPr lang="en-IN" sz="2800" b="1" dirty="0"/>
                    </a:p>
                  </a:txBody>
                  <a:tcPr anchor="ctr"/>
                </a:tc>
                <a:tc>
                  <a:txBody>
                    <a:bodyPr/>
                    <a:lstStyle/>
                    <a:p>
                      <a:pPr algn="ctr"/>
                      <a:r>
                        <a:rPr lang="en-IN" sz="2800" dirty="0" smtClean="0"/>
                        <a:t>Shifting of Tax Burden</a:t>
                      </a:r>
                      <a:endParaRPr lang="en-IN" sz="2800" b="1" dirty="0"/>
                    </a:p>
                  </a:txBody>
                  <a:tcPr anchor="ctr"/>
                </a:tc>
              </a:tr>
              <a:tr h="370840">
                <a:tc>
                  <a:txBody>
                    <a:bodyPr/>
                    <a:lstStyle/>
                    <a:p>
                      <a:pPr algn="just"/>
                      <a:r>
                        <a:rPr lang="en-IN" sz="2800" dirty="0" smtClean="0"/>
                        <a:t>(a) Diminishing</a:t>
                      </a:r>
                      <a:r>
                        <a:rPr lang="en-IN" sz="2800" baseline="0" dirty="0" smtClean="0"/>
                        <a:t> Costs</a:t>
                      </a:r>
                      <a:endParaRPr lang="en-IN" sz="2800" dirty="0">
                        <a:solidFill>
                          <a:srgbClr val="FF0000"/>
                        </a:solidFill>
                      </a:endParaRPr>
                    </a:p>
                  </a:txBody>
                  <a:tcPr anchor="ctr"/>
                </a:tc>
                <a:tc>
                  <a:txBody>
                    <a:bodyPr/>
                    <a:lstStyle/>
                    <a:p>
                      <a:pPr algn="just"/>
                      <a:r>
                        <a:rPr lang="en-IN" sz="2800" dirty="0" smtClean="0"/>
                        <a:t>More than tax amount</a:t>
                      </a:r>
                      <a:endParaRPr lang="en-IN" sz="2800" dirty="0">
                        <a:solidFill>
                          <a:srgbClr val="FF0066"/>
                        </a:solidFill>
                      </a:endParaRPr>
                    </a:p>
                  </a:txBody>
                  <a:tcPr anchor="ctr"/>
                </a:tc>
              </a:tr>
              <a:tr h="370840">
                <a:tc>
                  <a:txBody>
                    <a:bodyPr/>
                    <a:lstStyle/>
                    <a:p>
                      <a:pPr algn="just"/>
                      <a:r>
                        <a:rPr lang="en-IN" sz="2800" dirty="0" smtClean="0"/>
                        <a:t>(b) Constant</a:t>
                      </a:r>
                      <a:r>
                        <a:rPr lang="en-IN" sz="2800" baseline="0" dirty="0" smtClean="0"/>
                        <a:t> Costs</a:t>
                      </a:r>
                      <a:endParaRPr lang="en-IN" sz="2800" dirty="0">
                        <a:solidFill>
                          <a:srgbClr val="CC0000"/>
                        </a:solidFill>
                      </a:endParaRPr>
                    </a:p>
                  </a:txBody>
                  <a:tcPr anchor="ctr"/>
                </a:tc>
                <a:tc>
                  <a:txBody>
                    <a:bodyPr/>
                    <a:lstStyle/>
                    <a:p>
                      <a:pPr algn="just"/>
                      <a:r>
                        <a:rPr lang="en-IN" sz="2800" dirty="0" smtClean="0"/>
                        <a:t>Equal to the tax</a:t>
                      </a:r>
                      <a:r>
                        <a:rPr lang="en-IN" sz="2800" baseline="0" dirty="0" smtClean="0"/>
                        <a:t> amount</a:t>
                      </a:r>
                      <a:endParaRPr lang="en-IN" sz="2800" dirty="0">
                        <a:solidFill>
                          <a:srgbClr val="FF3399"/>
                        </a:solidFill>
                      </a:endParaRPr>
                    </a:p>
                  </a:txBody>
                  <a:tcPr anchor="ct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(c) Increasing Costs</a:t>
                      </a:r>
                      <a:endParaRPr lang="en-IN" sz="2800" dirty="0" smtClean="0">
                        <a:solidFill>
                          <a:srgbClr val="FF3300"/>
                        </a:solidFill>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800" dirty="0" smtClean="0"/>
                        <a:t>Less than the tax amount</a:t>
                      </a:r>
                      <a:endParaRPr lang="en-IN" sz="2800" dirty="0" smtClean="0">
                        <a:solidFill>
                          <a:srgbClr val="FF33CC"/>
                        </a:solidFill>
                      </a:endParaRPr>
                    </a:p>
                  </a:txBody>
                  <a:tcPr anchor="ctr"/>
                </a:tc>
              </a:tr>
            </a:tbl>
          </a:graphicData>
        </a:graphic>
      </p:graphicFrame>
      <p:sp>
        <p:nvSpPr>
          <p:cNvPr id="4" name="Content Placeholder 2"/>
          <p:cNvSpPr txBox="1">
            <a:spLocks/>
          </p:cNvSpPr>
          <p:nvPr/>
        </p:nvSpPr>
        <p:spPr>
          <a:xfrm>
            <a:off x="357158" y="1000108"/>
            <a:ext cx="8329642" cy="5572164"/>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ts val="0"/>
              </a:spcBef>
              <a:spcAft>
                <a:spcPts val="0"/>
              </a:spcAft>
              <a:buClrTx/>
              <a:buSzTx/>
              <a:tabLst/>
              <a:defRPr/>
            </a:pPr>
            <a:r>
              <a:rPr lang="en-IN" sz="3200" b="1" dirty="0" smtClean="0"/>
              <a:t>Cost Conditions:-</a:t>
            </a:r>
          </a:p>
          <a:p>
            <a:pPr marR="0" lvl="0" algn="just" defTabSz="914400" rtl="0" eaLnBrk="1" fontAlgn="auto" latinLnBrk="0" hangingPunct="1">
              <a:lnSpc>
                <a:spcPct val="100000"/>
              </a:lnSpc>
              <a:spcBef>
                <a:spcPts val="0"/>
              </a:spcBef>
              <a:spcAft>
                <a:spcPts val="0"/>
              </a:spcAft>
              <a:buClrTx/>
              <a:buSzTx/>
              <a:tabLst/>
              <a:defRPr/>
            </a:pPr>
            <a:r>
              <a:rPr kumimoji="0" lang="en-IN" sz="3200" u="none" strike="noStrike" kern="1200" cap="none" spc="0" normalizeH="0" noProof="0" dirty="0" smtClean="0">
                <a:ln>
                  <a:noFill/>
                </a:ln>
                <a:solidFill>
                  <a:schemeClr val="tx1"/>
                </a:solidFill>
                <a:effectLst/>
                <a:uLnTx/>
                <a:uFillTx/>
                <a:latin typeface="+mn-lt"/>
                <a:ea typeface="+mn-ea"/>
                <a:cs typeface="+mn-cs"/>
              </a:rPr>
              <a:t>The extent of shifting in the long</a:t>
            </a:r>
            <a:r>
              <a:rPr lang="en-IN" sz="3200" dirty="0" smtClean="0"/>
              <a:t> run depends upon the cost conditions.</a:t>
            </a:r>
            <a:r>
              <a:rPr kumimoji="0" lang="en-IN" sz="3200" u="none" strike="noStrike" kern="1200" cap="none" spc="0" normalizeH="0" noProof="0" dirty="0" smtClean="0">
                <a:ln>
                  <a:noFill/>
                </a:ln>
                <a:solidFill>
                  <a:schemeClr val="tx1"/>
                </a:solidFill>
                <a:effectLst/>
                <a:uLnTx/>
                <a:uFillTx/>
                <a:latin typeface="+mn-lt"/>
                <a:ea typeface="+mn-ea"/>
                <a:cs typeface="+mn-cs"/>
              </a:rPr>
              <a:t> </a:t>
            </a:r>
          </a:p>
          <a:p>
            <a:pPr marR="0" lvl="0" algn="just" defTabSz="914400" rtl="0" eaLnBrk="1" fontAlgn="auto" latinLnBrk="0" hangingPunct="1">
              <a:lnSpc>
                <a:spcPct val="100000"/>
              </a:lnSpc>
              <a:spcBef>
                <a:spcPts val="0"/>
              </a:spcBef>
              <a:spcAft>
                <a:spcPts val="0"/>
              </a:spcAft>
              <a:buClrTx/>
              <a:buSzTx/>
              <a:tabLst/>
              <a:defRPr/>
            </a:pPr>
            <a:r>
              <a:rPr kumimoji="0" lang="en-IN" sz="3200" b="0" i="1"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2. Incidence Under Monopoly</a:t>
            </a:r>
          </a:p>
        </p:txBody>
      </p:sp>
      <p:sp>
        <p:nvSpPr>
          <p:cNvPr id="3" name="Content Placeholder 2"/>
          <p:cNvSpPr>
            <a:spLocks noGrp="1"/>
          </p:cNvSpPr>
          <p:nvPr>
            <p:ph idx="1"/>
          </p:nvPr>
        </p:nvSpPr>
        <p:spPr>
          <a:xfrm>
            <a:off x="357158" y="1000108"/>
            <a:ext cx="8329642" cy="5572164"/>
          </a:xfrm>
        </p:spPr>
        <p:txBody>
          <a:bodyPr>
            <a:normAutofit lnSpcReduction="10000"/>
          </a:bodyPr>
          <a:lstStyle/>
          <a:p>
            <a:pPr marL="0" indent="0" algn="just">
              <a:spcBef>
                <a:spcPts val="0"/>
              </a:spcBef>
              <a:buNone/>
            </a:pPr>
            <a:r>
              <a:rPr lang="en-IN" sz="3000" dirty="0" smtClean="0"/>
              <a:t>In the case </a:t>
            </a:r>
            <a:r>
              <a:rPr lang="en-IN" sz="3000" i="1" dirty="0" smtClean="0"/>
              <a:t>of monopoly</a:t>
            </a:r>
            <a:r>
              <a:rPr lang="en-IN" sz="3000" dirty="0" smtClean="0"/>
              <a:t>, </a:t>
            </a:r>
          </a:p>
          <a:p>
            <a:pPr marL="0" indent="361950" algn="just">
              <a:spcBef>
                <a:spcPts val="0"/>
              </a:spcBef>
              <a:buFont typeface="Wingdings" pitchFamily="2" charset="2"/>
              <a:buChar char="§"/>
            </a:pPr>
            <a:r>
              <a:rPr lang="en-IN" sz="3000" dirty="0" smtClean="0"/>
              <a:t>The seller is price maker.</a:t>
            </a:r>
          </a:p>
          <a:p>
            <a:pPr marL="361950" indent="-361950" algn="just">
              <a:spcBef>
                <a:spcPts val="0"/>
              </a:spcBef>
              <a:buFont typeface="Wingdings" pitchFamily="2" charset="2"/>
              <a:buChar char="§"/>
            </a:pPr>
            <a:r>
              <a:rPr lang="en-IN" sz="3000" dirty="0" smtClean="0"/>
              <a:t>There is no close substitute for the commodity.</a:t>
            </a:r>
          </a:p>
          <a:p>
            <a:pPr marL="361950" indent="-361950" algn="just">
              <a:spcBef>
                <a:spcPts val="0"/>
              </a:spcBef>
              <a:buFont typeface="Wingdings" pitchFamily="2" charset="2"/>
              <a:buChar char="§"/>
            </a:pPr>
            <a:r>
              <a:rPr lang="en-IN" sz="3000" dirty="0" smtClean="0"/>
              <a:t>The seller can either fix the output or price of the product in order to maximise the profit.</a:t>
            </a:r>
          </a:p>
          <a:p>
            <a:pPr marL="361950" indent="-361950" algn="just">
              <a:spcBef>
                <a:spcPts val="0"/>
              </a:spcBef>
              <a:buFont typeface="Wingdings" pitchFamily="2" charset="2"/>
              <a:buChar char="§"/>
            </a:pPr>
            <a:r>
              <a:rPr lang="en-IN" sz="3000" dirty="0" smtClean="0"/>
              <a:t>Equilibrium is determined at point where MR = MC</a:t>
            </a:r>
          </a:p>
          <a:p>
            <a:pPr marL="361950" indent="-361950" algn="just">
              <a:spcBef>
                <a:spcPts val="0"/>
              </a:spcBef>
              <a:buFont typeface="Wingdings" pitchFamily="2" charset="2"/>
              <a:buChar char="§"/>
            </a:pPr>
            <a:r>
              <a:rPr lang="en-IN" sz="3000" dirty="0" smtClean="0"/>
              <a:t>The seller can shift the tax burden or not will depend on the nature of tax.</a:t>
            </a:r>
          </a:p>
          <a:p>
            <a:pPr marL="361950" indent="-361950" algn="just">
              <a:spcBef>
                <a:spcPts val="0"/>
              </a:spcBef>
              <a:buFont typeface="Wingdings" pitchFamily="2" charset="2"/>
              <a:buChar char="§"/>
            </a:pPr>
            <a:r>
              <a:rPr lang="en-IN" sz="3000" dirty="0" smtClean="0"/>
              <a:t>The incidence of tax is analysed w. r. t two types of taxes: </a:t>
            </a:r>
          </a:p>
          <a:p>
            <a:pPr marL="725488" indent="-363538" algn="just">
              <a:spcBef>
                <a:spcPts val="0"/>
              </a:spcBef>
              <a:buFont typeface="+mj-lt"/>
              <a:buAutoNum type="romanLcPeriod"/>
            </a:pPr>
            <a:r>
              <a:rPr lang="en-IN" sz="3000" dirty="0" smtClean="0"/>
              <a:t>Incidence of a unit or specific tax</a:t>
            </a:r>
          </a:p>
          <a:p>
            <a:pPr marL="725488" indent="-363538" algn="just">
              <a:spcBef>
                <a:spcPts val="0"/>
              </a:spcBef>
              <a:buFont typeface="+mj-lt"/>
              <a:buAutoNum type="romanLcPeriod"/>
            </a:pPr>
            <a:r>
              <a:rPr lang="en-IN" sz="3000" dirty="0" smtClean="0"/>
              <a:t>Incidence of lumpsum tax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Sources of Tax Revenue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buNone/>
            </a:pPr>
            <a:r>
              <a:rPr lang="en-IN" dirty="0" smtClean="0"/>
              <a:t>The taxes are classified into direct and indirect taxes.</a:t>
            </a:r>
          </a:p>
          <a:p>
            <a:pPr marL="514350" indent="-514350" algn="just">
              <a:buAutoNum type="arabicPeriod"/>
            </a:pPr>
            <a:r>
              <a:rPr lang="en-IN" b="1" dirty="0" smtClean="0"/>
              <a:t>Direct Taxes:</a:t>
            </a:r>
          </a:p>
          <a:p>
            <a:pPr marL="571500" indent="-34925" algn="just">
              <a:buFont typeface="+mj-lt"/>
              <a:buAutoNum type="romanLcPeriod"/>
            </a:pPr>
            <a:r>
              <a:rPr lang="en-IN" b="1" dirty="0" smtClean="0"/>
              <a:t>	Corporation Tax: </a:t>
            </a:r>
            <a:r>
              <a:rPr lang="en-IN" dirty="0" smtClean="0"/>
              <a:t>It is a tax imposed on the profits made by the companies or associations.</a:t>
            </a:r>
          </a:p>
          <a:p>
            <a:pPr marL="571500" indent="-34925" algn="just">
              <a:buFont typeface="+mj-lt"/>
              <a:buAutoNum type="romanLcPeriod"/>
            </a:pPr>
            <a:r>
              <a:rPr lang="en-IN" b="1" dirty="0" smtClean="0"/>
              <a:t> Personal Income Tax:</a:t>
            </a:r>
            <a:r>
              <a:rPr lang="en-IN" dirty="0" smtClean="0"/>
              <a:t> It is imposed on the total income of the individual and Hindu undivided families after some permissible deductions.</a:t>
            </a:r>
          </a:p>
          <a:p>
            <a:pPr marL="514350" indent="-514350" algn="just">
              <a:buNone/>
            </a:pPr>
            <a:endParaRPr lang="en-IN"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a:t>
            </a:r>
            <a:r>
              <a:rPr lang="en-IN" sz="3200" b="1" dirty="0" err="1" smtClean="0"/>
              <a:t>i</a:t>
            </a:r>
            <a:r>
              <a:rPr lang="en-IN" sz="3200" b="1" dirty="0" smtClean="0"/>
              <a:t>) Incidence of a unit or specific tax</a:t>
            </a:r>
          </a:p>
        </p:txBody>
      </p:sp>
      <p:sp>
        <p:nvSpPr>
          <p:cNvPr id="3" name="Content Placeholder 2"/>
          <p:cNvSpPr>
            <a:spLocks noGrp="1"/>
          </p:cNvSpPr>
          <p:nvPr>
            <p:ph idx="1"/>
          </p:nvPr>
        </p:nvSpPr>
        <p:spPr>
          <a:xfrm>
            <a:off x="357158" y="1000108"/>
            <a:ext cx="8329642" cy="5572164"/>
          </a:xfrm>
        </p:spPr>
        <p:txBody>
          <a:bodyPr>
            <a:normAutofit/>
          </a:bodyPr>
          <a:lstStyle/>
          <a:p>
            <a:pPr marL="361950" indent="-361950" algn="just">
              <a:spcBef>
                <a:spcPts val="0"/>
              </a:spcBef>
            </a:pPr>
            <a:r>
              <a:rPr lang="en-IN" sz="3000" dirty="0" smtClean="0"/>
              <a:t>A selective sales tax must be imposed in the form of a unit or specific tax.</a:t>
            </a:r>
          </a:p>
          <a:p>
            <a:pPr marL="361950" indent="-361950" algn="just">
              <a:spcBef>
                <a:spcPts val="0"/>
              </a:spcBef>
            </a:pPr>
            <a:r>
              <a:rPr lang="en-IN" sz="3000" dirty="0" smtClean="0"/>
              <a:t>It is of a fixed amount per unit of the product sold.</a:t>
            </a:r>
          </a:p>
          <a:p>
            <a:pPr marL="361950" indent="-361950" algn="just">
              <a:spcBef>
                <a:spcPts val="0"/>
              </a:spcBef>
            </a:pPr>
            <a:r>
              <a:rPr lang="en-IN" sz="3000" dirty="0" smtClean="0"/>
              <a:t>In order to maximise profit, the seller will restrict output in order to get a higher price and shift the tax burden on buyers.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1928794" y="3643314"/>
            <a:ext cx="1643074" cy="142876"/>
          </a:xfrm>
          <a:prstGeom prst="rect">
            <a:avLst/>
          </a:prstGeom>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8900000" scaled="1"/>
            <a:tileRect/>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a:xfrm>
            <a:off x="771556" y="142852"/>
            <a:ext cx="8229600" cy="642942"/>
          </a:xfrm>
        </p:spPr>
        <p:txBody>
          <a:bodyPr>
            <a:normAutofit/>
          </a:bodyPr>
          <a:lstStyle/>
          <a:p>
            <a:r>
              <a:rPr lang="en-IN" sz="3200" b="1" dirty="0" smtClean="0"/>
              <a:t>(</a:t>
            </a:r>
            <a:r>
              <a:rPr lang="en-IN" sz="3200" b="1" dirty="0" err="1" smtClean="0"/>
              <a:t>i</a:t>
            </a:r>
            <a:r>
              <a:rPr lang="en-IN" sz="3200" b="1" dirty="0" smtClean="0"/>
              <a:t>) Incidence of a unit or specific tax</a:t>
            </a:r>
          </a:p>
        </p:txBody>
      </p:sp>
      <p:cxnSp>
        <p:nvCxnSpPr>
          <p:cNvPr id="5" name="Straight Arrow Connector 4"/>
          <p:cNvCxnSpPr/>
          <p:nvPr/>
        </p:nvCxnSpPr>
        <p:spPr>
          <a:xfrm rot="5400000">
            <a:off x="64291" y="3893347"/>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1885960" y="5715016"/>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1913030" y="2786060"/>
            <a:ext cx="4302044" cy="2071700"/>
          </a:xfrm>
          <a:prstGeom prst="line">
            <a:avLst/>
          </a:prstGeom>
          <a:ln w="22225"/>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rot="5400000">
            <a:off x="2996776" y="4737192"/>
            <a:ext cx="1944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742952" y="2571744"/>
          <a:ext cx="857256" cy="392114"/>
        </p:xfrm>
        <a:graphic>
          <a:graphicData uri="http://schemas.openxmlformats.org/presentationml/2006/ole">
            <p:oleObj spid="_x0000_s69634" name="Equation" r:id="rId3" imgW="355320" imgH="177480" progId="Equation.3">
              <p:embed/>
            </p:oleObj>
          </a:graphicData>
        </a:graphic>
      </p:graphicFrame>
      <p:graphicFrame>
        <p:nvGraphicFramePr>
          <p:cNvPr id="1028" name="Object 4"/>
          <p:cNvGraphicFramePr>
            <a:graphicFrameLocks noChangeAspect="1"/>
          </p:cNvGraphicFramePr>
          <p:nvPr/>
        </p:nvGraphicFramePr>
        <p:xfrm>
          <a:off x="6815182" y="5786454"/>
          <a:ext cx="1143008" cy="428604"/>
        </p:xfrm>
        <a:graphic>
          <a:graphicData uri="http://schemas.openxmlformats.org/presentationml/2006/ole">
            <p:oleObj spid="_x0000_s69635" name="Equation" r:id="rId4" imgW="469800" imgH="203040" progId="Equation.3">
              <p:embed/>
            </p:oleObj>
          </a:graphicData>
        </a:graphic>
      </p:graphicFrame>
      <p:graphicFrame>
        <p:nvGraphicFramePr>
          <p:cNvPr id="1029" name="Object 5"/>
          <p:cNvGraphicFramePr>
            <a:graphicFrameLocks noChangeAspect="1"/>
          </p:cNvGraphicFramePr>
          <p:nvPr/>
        </p:nvGraphicFramePr>
        <p:xfrm>
          <a:off x="1528770" y="3675942"/>
          <a:ext cx="396000" cy="396000"/>
        </p:xfrm>
        <a:graphic>
          <a:graphicData uri="http://schemas.openxmlformats.org/presentationml/2006/ole">
            <p:oleObj spid="_x0000_s69636" name="Equation" r:id="rId5" imgW="139680" imgH="164880" progId="Equation.3">
              <p:embed/>
            </p:oleObj>
          </a:graphicData>
        </a:graphic>
      </p:graphicFrame>
      <p:graphicFrame>
        <p:nvGraphicFramePr>
          <p:cNvPr id="1031" name="Object 7"/>
          <p:cNvGraphicFramePr>
            <a:graphicFrameLocks noChangeAspect="1"/>
          </p:cNvGraphicFramePr>
          <p:nvPr/>
        </p:nvGraphicFramePr>
        <p:xfrm>
          <a:off x="3500430" y="3214686"/>
          <a:ext cx="396000" cy="396000"/>
        </p:xfrm>
        <a:graphic>
          <a:graphicData uri="http://schemas.openxmlformats.org/presentationml/2006/ole">
            <p:oleObj spid="_x0000_s69637" name="Equation" r:id="rId6" imgW="164880" imgH="177480" progId="Equation.3">
              <p:embed/>
            </p:oleObj>
          </a:graphicData>
        </a:graphic>
      </p:graphicFrame>
      <p:graphicFrame>
        <p:nvGraphicFramePr>
          <p:cNvPr id="1032" name="Object 8"/>
          <p:cNvGraphicFramePr>
            <a:graphicFrameLocks noChangeAspect="1"/>
          </p:cNvGraphicFramePr>
          <p:nvPr/>
        </p:nvGraphicFramePr>
        <p:xfrm>
          <a:off x="3857620" y="5715016"/>
          <a:ext cx="396000" cy="396000"/>
        </p:xfrm>
        <a:graphic>
          <a:graphicData uri="http://schemas.openxmlformats.org/presentationml/2006/ole">
            <p:oleObj spid="_x0000_s69638" name="Equation" r:id="rId7" imgW="152280" imgH="203040" progId="Equation.3">
              <p:embed/>
            </p:oleObj>
          </a:graphicData>
        </a:graphic>
      </p:graphicFrame>
      <p:graphicFrame>
        <p:nvGraphicFramePr>
          <p:cNvPr id="1033" name="Object 9"/>
          <p:cNvGraphicFramePr>
            <a:graphicFrameLocks noChangeAspect="1"/>
          </p:cNvGraphicFramePr>
          <p:nvPr/>
        </p:nvGraphicFramePr>
        <p:xfrm>
          <a:off x="4150764" y="4946060"/>
          <a:ext cx="365564" cy="365564"/>
        </p:xfrm>
        <a:graphic>
          <a:graphicData uri="http://schemas.openxmlformats.org/presentationml/2006/ole">
            <p:oleObj spid="_x0000_s69639" name="Equation" r:id="rId8" imgW="139680" imgH="164880" progId="Equation.3">
              <p:embed/>
            </p:oleObj>
          </a:graphicData>
        </a:graphic>
      </p:graphicFrame>
      <p:graphicFrame>
        <p:nvGraphicFramePr>
          <p:cNvPr id="1034" name="Object 10"/>
          <p:cNvGraphicFramePr>
            <a:graphicFrameLocks noChangeAspect="1"/>
          </p:cNvGraphicFramePr>
          <p:nvPr/>
        </p:nvGraphicFramePr>
        <p:xfrm>
          <a:off x="6127750" y="4748213"/>
          <a:ext cx="638175" cy="395287"/>
        </p:xfrm>
        <a:graphic>
          <a:graphicData uri="http://schemas.openxmlformats.org/presentationml/2006/ole">
            <p:oleObj spid="_x0000_s69640" name="Equation" r:id="rId9" imgW="266400" imgH="164880" progId="Equation.3">
              <p:embed/>
            </p:oleObj>
          </a:graphicData>
        </a:graphic>
      </p:graphicFrame>
      <p:graphicFrame>
        <p:nvGraphicFramePr>
          <p:cNvPr id="1035" name="Object 11"/>
          <p:cNvGraphicFramePr>
            <a:graphicFrameLocks noChangeAspect="1"/>
          </p:cNvGraphicFramePr>
          <p:nvPr/>
        </p:nvGraphicFramePr>
        <p:xfrm>
          <a:off x="5478463" y="1214438"/>
          <a:ext cx="869950" cy="395287"/>
        </p:xfrm>
        <a:graphic>
          <a:graphicData uri="http://schemas.openxmlformats.org/presentationml/2006/ole">
            <p:oleObj spid="_x0000_s69641" name="Equation" r:id="rId10" imgW="279360" imgH="177480" progId="Equation.3">
              <p:embed/>
            </p:oleObj>
          </a:graphicData>
        </a:graphic>
      </p:graphicFrame>
      <p:graphicFrame>
        <p:nvGraphicFramePr>
          <p:cNvPr id="1038" name="Object 14"/>
          <p:cNvGraphicFramePr>
            <a:graphicFrameLocks noChangeAspect="1"/>
          </p:cNvGraphicFramePr>
          <p:nvPr/>
        </p:nvGraphicFramePr>
        <p:xfrm>
          <a:off x="3237836" y="4659212"/>
          <a:ext cx="396000" cy="396000"/>
        </p:xfrm>
        <a:graphic>
          <a:graphicData uri="http://schemas.openxmlformats.org/presentationml/2006/ole">
            <p:oleObj spid="_x0000_s69644" name="Equation" r:id="rId11" imgW="177480" imgH="215640" progId="Equation.3">
              <p:embed/>
            </p:oleObj>
          </a:graphicData>
        </a:graphic>
      </p:graphicFrame>
      <p:graphicFrame>
        <p:nvGraphicFramePr>
          <p:cNvPr id="1039" name="Object 15"/>
          <p:cNvGraphicFramePr>
            <a:graphicFrameLocks noChangeAspect="1"/>
          </p:cNvGraphicFramePr>
          <p:nvPr/>
        </p:nvGraphicFramePr>
        <p:xfrm>
          <a:off x="3428992" y="5715016"/>
          <a:ext cx="396000" cy="396000"/>
        </p:xfrm>
        <a:graphic>
          <a:graphicData uri="http://schemas.openxmlformats.org/presentationml/2006/ole">
            <p:oleObj spid="_x0000_s69645" name="Equation" r:id="rId12" imgW="190440" imgH="215640" progId="Equation.3">
              <p:embed/>
            </p:oleObj>
          </a:graphicData>
        </a:graphic>
      </p:graphicFrame>
      <p:graphicFrame>
        <p:nvGraphicFramePr>
          <p:cNvPr id="1040" name="Object 16"/>
          <p:cNvGraphicFramePr>
            <a:graphicFrameLocks noChangeAspect="1"/>
          </p:cNvGraphicFramePr>
          <p:nvPr/>
        </p:nvGraphicFramePr>
        <p:xfrm>
          <a:off x="1671646" y="5676206"/>
          <a:ext cx="396000" cy="396000"/>
        </p:xfrm>
        <a:graphic>
          <a:graphicData uri="http://schemas.openxmlformats.org/presentationml/2006/ole">
            <p:oleObj spid="_x0000_s69646" name="Equation" r:id="rId13" imgW="152280" imgH="177480" progId="Equation.3">
              <p:embed/>
            </p:oleObj>
          </a:graphicData>
        </a:graphic>
      </p:graphicFrame>
      <p:graphicFrame>
        <p:nvGraphicFramePr>
          <p:cNvPr id="1041" name="Object 17"/>
          <p:cNvGraphicFramePr>
            <a:graphicFrameLocks noChangeAspect="1"/>
          </p:cNvGraphicFramePr>
          <p:nvPr/>
        </p:nvGraphicFramePr>
        <p:xfrm>
          <a:off x="4714875" y="1000125"/>
          <a:ext cx="642943" cy="395288"/>
        </p:xfrm>
        <a:graphic>
          <a:graphicData uri="http://schemas.openxmlformats.org/presentationml/2006/ole">
            <p:oleObj spid="_x0000_s69647" name="Equation" r:id="rId14" imgW="317160" imgH="215640" progId="Equation.3">
              <p:embed/>
            </p:oleObj>
          </a:graphicData>
        </a:graphic>
      </p:graphicFrame>
      <p:cxnSp>
        <p:nvCxnSpPr>
          <p:cNvPr id="43" name="Straight Connector 42"/>
          <p:cNvCxnSpPr/>
          <p:nvPr/>
        </p:nvCxnSpPr>
        <p:spPr>
          <a:xfrm>
            <a:off x="1897262" y="3786190"/>
            <a:ext cx="2088000" cy="1588"/>
          </a:xfrm>
          <a:prstGeom prst="line">
            <a:avLst/>
          </a:prstGeom>
          <a:ln w="22225"/>
        </p:spPr>
        <p:style>
          <a:lnRef idx="2">
            <a:schemeClr val="dk1"/>
          </a:lnRef>
          <a:fillRef idx="0">
            <a:schemeClr val="dk1"/>
          </a:fillRef>
          <a:effectRef idx="1">
            <a:schemeClr val="dk1"/>
          </a:effectRef>
          <a:fontRef idx="minor">
            <a:schemeClr val="tx1"/>
          </a:fontRef>
        </p:style>
      </p:cxnSp>
      <p:sp>
        <p:nvSpPr>
          <p:cNvPr id="28" name="Rectangle 27"/>
          <p:cNvSpPr/>
          <p:nvPr/>
        </p:nvSpPr>
        <p:spPr>
          <a:xfrm>
            <a:off x="5857884" y="1857364"/>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MC curve before the tax</a:t>
            </a:r>
            <a:endParaRPr lang="en-IN" sz="2200" b="1" dirty="0">
              <a:solidFill>
                <a:schemeClr val="tx1"/>
              </a:solidFill>
            </a:endParaRPr>
          </a:p>
        </p:txBody>
      </p:sp>
      <p:sp>
        <p:nvSpPr>
          <p:cNvPr id="30" name="Rectangle 29"/>
          <p:cNvSpPr/>
          <p:nvPr/>
        </p:nvSpPr>
        <p:spPr>
          <a:xfrm>
            <a:off x="3286116" y="1428736"/>
            <a:ext cx="1785950"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MC curve after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3576787" y="5167652"/>
          <a:ext cx="298512" cy="326806"/>
        </p:xfrm>
        <a:graphic>
          <a:graphicData uri="http://schemas.openxmlformats.org/presentationml/2006/ole">
            <p:oleObj spid="_x0000_s69648" name="Equation" r:id="rId15" imgW="139680" imgH="164880" progId="Equation.3">
              <p:embed/>
            </p:oleObj>
          </a:graphicData>
        </a:graphic>
      </p:graphicFrame>
      <p:sp>
        <p:nvSpPr>
          <p:cNvPr id="35" name="Right Brace 34"/>
          <p:cNvSpPr/>
          <p:nvPr/>
        </p:nvSpPr>
        <p:spPr>
          <a:xfrm flipH="1" flipV="1">
            <a:off x="3143240" y="4786322"/>
            <a:ext cx="142876" cy="428628"/>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1928794" y="4786322"/>
            <a:ext cx="1143008"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Tax/unit</a:t>
            </a:r>
            <a:endParaRPr lang="en-IN" sz="2000" b="1" dirty="0">
              <a:solidFill>
                <a:schemeClr val="tx1"/>
              </a:solidFill>
            </a:endParaRPr>
          </a:p>
        </p:txBody>
      </p:sp>
      <p:cxnSp>
        <p:nvCxnSpPr>
          <p:cNvPr id="69" name="Straight Connector 68"/>
          <p:cNvCxnSpPr/>
          <p:nvPr/>
        </p:nvCxnSpPr>
        <p:spPr>
          <a:xfrm>
            <a:off x="1897262" y="3580250"/>
            <a:ext cx="1692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51217" name="Object 5"/>
          <p:cNvGraphicFramePr>
            <a:graphicFrameLocks noChangeAspect="1"/>
          </p:cNvGraphicFramePr>
          <p:nvPr/>
        </p:nvGraphicFramePr>
        <p:xfrm>
          <a:off x="1487192" y="3214686"/>
          <a:ext cx="431800" cy="517525"/>
        </p:xfrm>
        <a:graphic>
          <a:graphicData uri="http://schemas.openxmlformats.org/presentationml/2006/ole">
            <p:oleObj spid="_x0000_s69649" name="Equation" r:id="rId16" imgW="152280" imgH="215640" progId="Equation.3">
              <p:embed/>
            </p:oleObj>
          </a:graphicData>
        </a:graphic>
      </p:graphicFrame>
      <p:graphicFrame>
        <p:nvGraphicFramePr>
          <p:cNvPr id="51218" name="Object 18"/>
          <p:cNvGraphicFramePr>
            <a:graphicFrameLocks noChangeAspect="1"/>
          </p:cNvGraphicFramePr>
          <p:nvPr/>
        </p:nvGraphicFramePr>
        <p:xfrm>
          <a:off x="3971924" y="3419477"/>
          <a:ext cx="457200" cy="366713"/>
        </p:xfrm>
        <a:graphic>
          <a:graphicData uri="http://schemas.openxmlformats.org/presentationml/2006/ole">
            <p:oleObj spid="_x0000_s69650" name="Equation" r:id="rId17" imgW="190440" imgH="164880" progId="Equation.3">
              <p:embed/>
            </p:oleObj>
          </a:graphicData>
        </a:graphic>
      </p:graphicFrame>
      <p:sp>
        <p:nvSpPr>
          <p:cNvPr id="44" name="Rectangle 43"/>
          <p:cNvSpPr/>
          <p:nvPr/>
        </p:nvSpPr>
        <p:spPr>
          <a:xfrm>
            <a:off x="0" y="4214818"/>
            <a:ext cx="1428728" cy="64294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seller</a:t>
            </a:r>
            <a:endParaRPr lang="en-IN" sz="2000" b="1" dirty="0">
              <a:solidFill>
                <a:schemeClr val="tx1"/>
              </a:solidFill>
            </a:endParaRPr>
          </a:p>
        </p:txBody>
      </p:sp>
      <p:sp>
        <p:nvSpPr>
          <p:cNvPr id="45" name="Rectangle 44"/>
          <p:cNvSpPr/>
          <p:nvPr/>
        </p:nvSpPr>
        <p:spPr>
          <a:xfrm>
            <a:off x="71438" y="3429000"/>
            <a:ext cx="1357290" cy="500066"/>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Tax borne by buyer</a:t>
            </a:r>
            <a:endParaRPr lang="en-IN" sz="2000" b="1" dirty="0">
              <a:solidFill>
                <a:schemeClr val="tx1"/>
              </a:solidFill>
            </a:endParaRPr>
          </a:p>
        </p:txBody>
      </p:sp>
      <p:sp>
        <p:nvSpPr>
          <p:cNvPr id="53" name="Arc 52"/>
          <p:cNvSpPr/>
          <p:nvPr/>
        </p:nvSpPr>
        <p:spPr>
          <a:xfrm>
            <a:off x="500034" y="-428652"/>
            <a:ext cx="5286412" cy="5643578"/>
          </a:xfrm>
          <a:prstGeom prst="arc">
            <a:avLst>
              <a:gd name="adj1" fmla="val 20571956"/>
              <a:gd name="adj2" fmla="val 5455876"/>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cxnSp>
        <p:nvCxnSpPr>
          <p:cNvPr id="56" name="Straight Connector 55"/>
          <p:cNvCxnSpPr/>
          <p:nvPr/>
        </p:nvCxnSpPr>
        <p:spPr>
          <a:xfrm rot="16200000" flipH="1">
            <a:off x="1781731" y="2908981"/>
            <a:ext cx="2643206" cy="2428892"/>
          </a:xfrm>
          <a:prstGeom prst="line">
            <a:avLst/>
          </a:prstGeom>
          <a:ln w="22225"/>
        </p:spPr>
        <p:style>
          <a:lnRef idx="2">
            <a:schemeClr val="dk1"/>
          </a:lnRef>
          <a:fillRef idx="0">
            <a:schemeClr val="dk1"/>
          </a:fillRef>
          <a:effectRef idx="1">
            <a:schemeClr val="dk1"/>
          </a:effectRef>
          <a:fontRef idx="minor">
            <a:schemeClr val="tx1"/>
          </a:fontRef>
        </p:style>
      </p:cxnSp>
      <p:sp>
        <p:nvSpPr>
          <p:cNvPr id="60" name="Arc 59"/>
          <p:cNvSpPr/>
          <p:nvPr/>
        </p:nvSpPr>
        <p:spPr>
          <a:xfrm>
            <a:off x="285720" y="-428652"/>
            <a:ext cx="5000660" cy="5214926"/>
          </a:xfrm>
          <a:prstGeom prst="arc">
            <a:avLst>
              <a:gd name="adj1" fmla="val 20571956"/>
              <a:gd name="adj2" fmla="val 5455876"/>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cxnSp>
        <p:nvCxnSpPr>
          <p:cNvPr id="61" name="Straight Connector 60"/>
          <p:cNvCxnSpPr/>
          <p:nvPr/>
        </p:nvCxnSpPr>
        <p:spPr>
          <a:xfrm rot="5400000">
            <a:off x="2492662" y="4653046"/>
            <a:ext cx="2160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69652" name="Object 10"/>
          <p:cNvGraphicFramePr>
            <a:graphicFrameLocks noChangeAspect="1"/>
          </p:cNvGraphicFramePr>
          <p:nvPr/>
        </p:nvGraphicFramePr>
        <p:xfrm>
          <a:off x="4470400" y="5214938"/>
          <a:ext cx="698500" cy="395287"/>
        </p:xfrm>
        <a:graphic>
          <a:graphicData uri="http://schemas.openxmlformats.org/presentationml/2006/ole">
            <p:oleObj spid="_x0000_s69652" name="Equation" r:id="rId18" imgW="291960" imgH="164880" progId="Equation.3">
              <p:embed/>
            </p:oleObj>
          </a:graphicData>
        </a:graphic>
      </p:graphicFrame>
      <p:graphicFrame>
        <p:nvGraphicFramePr>
          <p:cNvPr id="69653" name="Object 7"/>
          <p:cNvGraphicFramePr>
            <a:graphicFrameLocks noChangeAspect="1"/>
          </p:cNvGraphicFramePr>
          <p:nvPr/>
        </p:nvGraphicFramePr>
        <p:xfrm>
          <a:off x="3214688" y="3800475"/>
          <a:ext cx="395287" cy="366713"/>
        </p:xfrm>
        <a:graphic>
          <a:graphicData uri="http://schemas.openxmlformats.org/presentationml/2006/ole">
            <p:oleObj spid="_x0000_s69653" name="Equation" r:id="rId19" imgW="164880" imgH="1648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upRigh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Righ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1040"/>
                                        </p:tgtEl>
                                        <p:attrNameLst>
                                          <p:attrName>style.visibility</p:attrName>
                                        </p:attrNameLst>
                                      </p:cBhvr>
                                      <p:to>
                                        <p:strVal val="visible"/>
                                      </p:to>
                                    </p:set>
                                    <p:animEffect transition="in" filter="strips(downRight)">
                                      <p:cBhvr>
                                        <p:cTn id="24" dur="500"/>
                                        <p:tgtEl>
                                          <p:spTgt spid="104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animEffect transition="in" filter="strips(downRight)">
                                      <p:cBhvr>
                                        <p:cTn id="29" dur="500"/>
                                        <p:tgtEl>
                                          <p:spTgt spid="1028"/>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animEffect transition="in" filter="strips(downRight)">
                                      <p:cBhvr>
                                        <p:cTn id="34" dur="500"/>
                                        <p:tgtEl>
                                          <p:spTgt spid="1027"/>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6"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trips(downRight)">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034"/>
                                        </p:tgtEl>
                                        <p:attrNameLst>
                                          <p:attrName>style.visibility</p:attrName>
                                        </p:attrNameLst>
                                      </p:cBhvr>
                                      <p:to>
                                        <p:strVal val="visible"/>
                                      </p:to>
                                    </p:set>
                                    <p:animEffect transition="in" filter="strips(downRight)">
                                      <p:cBhvr>
                                        <p:cTn id="44" dur="500"/>
                                        <p:tgtEl>
                                          <p:spTgt spid="1034"/>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strips(downRight)">
                                      <p:cBhvr>
                                        <p:cTn id="49" dur="500"/>
                                        <p:tgtEl>
                                          <p:spTgt spid="56"/>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nodeType="clickEffect">
                                  <p:stCondLst>
                                    <p:cond delay="0"/>
                                  </p:stCondLst>
                                  <p:childTnLst>
                                    <p:set>
                                      <p:cBhvr>
                                        <p:cTn id="53" dur="1" fill="hold">
                                          <p:stCondLst>
                                            <p:cond delay="0"/>
                                          </p:stCondLst>
                                        </p:cTn>
                                        <p:tgtEl>
                                          <p:spTgt spid="69652"/>
                                        </p:tgtEl>
                                        <p:attrNameLst>
                                          <p:attrName>style.visibility</p:attrName>
                                        </p:attrNameLst>
                                      </p:cBhvr>
                                      <p:to>
                                        <p:strVal val="visible"/>
                                      </p:to>
                                    </p:set>
                                    <p:animEffect transition="in" filter="strips(downRight)">
                                      <p:cBhvr>
                                        <p:cTn id="54" dur="500"/>
                                        <p:tgtEl>
                                          <p:spTgt spid="69652"/>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3"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strips(upRight)">
                                      <p:cBhvr>
                                        <p:cTn id="59" dur="500"/>
                                        <p:tgtEl>
                                          <p:spTgt spid="53"/>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6" fill="hold" nodeType="clickEffect">
                                  <p:stCondLst>
                                    <p:cond delay="0"/>
                                  </p:stCondLst>
                                  <p:childTnLst>
                                    <p:set>
                                      <p:cBhvr>
                                        <p:cTn id="63" dur="1" fill="hold">
                                          <p:stCondLst>
                                            <p:cond delay="0"/>
                                          </p:stCondLst>
                                        </p:cTn>
                                        <p:tgtEl>
                                          <p:spTgt spid="1035"/>
                                        </p:tgtEl>
                                        <p:attrNameLst>
                                          <p:attrName>style.visibility</p:attrName>
                                        </p:attrNameLst>
                                      </p:cBhvr>
                                      <p:to>
                                        <p:strVal val="visible"/>
                                      </p:to>
                                    </p:set>
                                    <p:animEffect transition="in" filter="strips(downRight)">
                                      <p:cBhvr>
                                        <p:cTn id="64" dur="500"/>
                                        <p:tgtEl>
                                          <p:spTgt spid="1035"/>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strips(downRight)">
                                      <p:cBhvr>
                                        <p:cTn id="69" dur="500"/>
                                        <p:tgtEl>
                                          <p:spTgt spid="28"/>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6" fill="hold" nodeType="clickEffect">
                                  <p:stCondLst>
                                    <p:cond delay="0"/>
                                  </p:stCondLst>
                                  <p:childTnLst>
                                    <p:set>
                                      <p:cBhvr>
                                        <p:cTn id="73" dur="1" fill="hold">
                                          <p:stCondLst>
                                            <p:cond delay="0"/>
                                          </p:stCondLst>
                                        </p:cTn>
                                        <p:tgtEl>
                                          <p:spTgt spid="1033"/>
                                        </p:tgtEl>
                                        <p:attrNameLst>
                                          <p:attrName>style.visibility</p:attrName>
                                        </p:attrNameLst>
                                      </p:cBhvr>
                                      <p:to>
                                        <p:strVal val="visible"/>
                                      </p:to>
                                    </p:set>
                                    <p:animEffect transition="in" filter="strips(downRight)">
                                      <p:cBhvr>
                                        <p:cTn id="74" dur="500"/>
                                        <p:tgtEl>
                                          <p:spTgt spid="1033"/>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12"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strips(downLeft)">
                                      <p:cBhvr>
                                        <p:cTn id="79" dur="500"/>
                                        <p:tgtEl>
                                          <p:spTgt spid="18"/>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12" fill="hold" nodeType="clickEffect">
                                  <p:stCondLst>
                                    <p:cond delay="0"/>
                                  </p:stCondLst>
                                  <p:childTnLst>
                                    <p:set>
                                      <p:cBhvr>
                                        <p:cTn id="83" dur="1" fill="hold">
                                          <p:stCondLst>
                                            <p:cond delay="0"/>
                                          </p:stCondLst>
                                        </p:cTn>
                                        <p:tgtEl>
                                          <p:spTgt spid="43"/>
                                        </p:tgtEl>
                                        <p:attrNameLst>
                                          <p:attrName>style.visibility</p:attrName>
                                        </p:attrNameLst>
                                      </p:cBhvr>
                                      <p:to>
                                        <p:strVal val="visible"/>
                                      </p:to>
                                    </p:set>
                                    <p:animEffect transition="in" filter="strips(downLeft)">
                                      <p:cBhvr>
                                        <p:cTn id="84" dur="500"/>
                                        <p:tgtEl>
                                          <p:spTgt spid="43"/>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6" fill="hold" nodeType="clickEffect">
                                  <p:stCondLst>
                                    <p:cond delay="0"/>
                                  </p:stCondLst>
                                  <p:childTnLst>
                                    <p:set>
                                      <p:cBhvr>
                                        <p:cTn id="88" dur="1" fill="hold">
                                          <p:stCondLst>
                                            <p:cond delay="0"/>
                                          </p:stCondLst>
                                        </p:cTn>
                                        <p:tgtEl>
                                          <p:spTgt spid="1029"/>
                                        </p:tgtEl>
                                        <p:attrNameLst>
                                          <p:attrName>style.visibility</p:attrName>
                                        </p:attrNameLst>
                                      </p:cBhvr>
                                      <p:to>
                                        <p:strVal val="visible"/>
                                      </p:to>
                                    </p:set>
                                    <p:animEffect transition="in" filter="strips(downRight)">
                                      <p:cBhvr>
                                        <p:cTn id="89" dur="500"/>
                                        <p:tgtEl>
                                          <p:spTgt spid="1029"/>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6" fill="hold" nodeType="clickEffect">
                                  <p:stCondLst>
                                    <p:cond delay="0"/>
                                  </p:stCondLst>
                                  <p:childTnLst>
                                    <p:set>
                                      <p:cBhvr>
                                        <p:cTn id="93" dur="1" fill="hold">
                                          <p:stCondLst>
                                            <p:cond delay="0"/>
                                          </p:stCondLst>
                                        </p:cTn>
                                        <p:tgtEl>
                                          <p:spTgt spid="1032"/>
                                        </p:tgtEl>
                                        <p:attrNameLst>
                                          <p:attrName>style.visibility</p:attrName>
                                        </p:attrNameLst>
                                      </p:cBhvr>
                                      <p:to>
                                        <p:strVal val="visible"/>
                                      </p:to>
                                    </p:set>
                                    <p:animEffect transition="in" filter="strips(downRight)">
                                      <p:cBhvr>
                                        <p:cTn id="94" dur="500"/>
                                        <p:tgtEl>
                                          <p:spTgt spid="1032"/>
                                        </p:tgtEl>
                                      </p:cBhvr>
                                    </p:animEffect>
                                  </p:childTnLst>
                                </p:cTn>
                              </p:par>
                            </p:childTnLst>
                          </p:cTn>
                        </p:par>
                      </p:childTnLst>
                    </p:cTn>
                  </p:par>
                  <p:par>
                    <p:cTn id="95" fill="hold">
                      <p:stCondLst>
                        <p:cond delay="indefinite"/>
                      </p:stCondLst>
                      <p:childTnLst>
                        <p:par>
                          <p:cTn id="96" fill="hold">
                            <p:stCondLst>
                              <p:cond delay="0"/>
                            </p:stCondLst>
                            <p:childTnLst>
                              <p:par>
                                <p:cTn id="97" presetID="18" presetClass="entr" presetSubtype="6" fill="hold" nodeType="clickEffect">
                                  <p:stCondLst>
                                    <p:cond delay="0"/>
                                  </p:stCondLst>
                                  <p:childTnLst>
                                    <p:set>
                                      <p:cBhvr>
                                        <p:cTn id="98" dur="1" fill="hold">
                                          <p:stCondLst>
                                            <p:cond delay="0"/>
                                          </p:stCondLst>
                                        </p:cTn>
                                        <p:tgtEl>
                                          <p:spTgt spid="51218"/>
                                        </p:tgtEl>
                                        <p:attrNameLst>
                                          <p:attrName>style.visibility</p:attrName>
                                        </p:attrNameLst>
                                      </p:cBhvr>
                                      <p:to>
                                        <p:strVal val="visible"/>
                                      </p:to>
                                    </p:set>
                                    <p:animEffect transition="in" filter="strips(downRight)">
                                      <p:cBhvr>
                                        <p:cTn id="99" dur="500"/>
                                        <p:tgtEl>
                                          <p:spTgt spid="51218"/>
                                        </p:tgtEl>
                                      </p:cBhvr>
                                    </p:animEffect>
                                  </p:childTnLst>
                                </p:cTn>
                              </p:par>
                            </p:childTnLst>
                          </p:cTn>
                        </p:par>
                      </p:childTnLst>
                    </p:cTn>
                  </p:par>
                  <p:par>
                    <p:cTn id="100" fill="hold">
                      <p:stCondLst>
                        <p:cond delay="indefinite"/>
                      </p:stCondLst>
                      <p:childTnLst>
                        <p:par>
                          <p:cTn id="101" fill="hold">
                            <p:stCondLst>
                              <p:cond delay="0"/>
                            </p:stCondLst>
                            <p:childTnLst>
                              <p:par>
                                <p:cTn id="102" presetID="18" presetClass="entr" presetSubtype="3" fill="hold" grpId="0" nodeType="clickEffect">
                                  <p:stCondLst>
                                    <p:cond delay="0"/>
                                  </p:stCondLst>
                                  <p:childTnLst>
                                    <p:set>
                                      <p:cBhvr>
                                        <p:cTn id="103" dur="1" fill="hold">
                                          <p:stCondLst>
                                            <p:cond delay="0"/>
                                          </p:stCondLst>
                                        </p:cTn>
                                        <p:tgtEl>
                                          <p:spTgt spid="60"/>
                                        </p:tgtEl>
                                        <p:attrNameLst>
                                          <p:attrName>style.visibility</p:attrName>
                                        </p:attrNameLst>
                                      </p:cBhvr>
                                      <p:to>
                                        <p:strVal val="visible"/>
                                      </p:to>
                                    </p:set>
                                    <p:animEffect transition="in" filter="strips(upRight)">
                                      <p:cBhvr>
                                        <p:cTn id="104" dur="500"/>
                                        <p:tgtEl>
                                          <p:spTgt spid="60"/>
                                        </p:tgtEl>
                                      </p:cBhvr>
                                    </p:animEffect>
                                  </p:childTnLst>
                                </p:cTn>
                              </p:par>
                              <p:par>
                                <p:cTn id="105" presetID="18" presetClass="entr" presetSubtype="6" fill="hold" nodeType="withEffect">
                                  <p:stCondLst>
                                    <p:cond delay="0"/>
                                  </p:stCondLst>
                                  <p:childTnLst>
                                    <p:set>
                                      <p:cBhvr>
                                        <p:cTn id="106" dur="1" fill="hold">
                                          <p:stCondLst>
                                            <p:cond delay="0"/>
                                          </p:stCondLst>
                                        </p:cTn>
                                        <p:tgtEl>
                                          <p:spTgt spid="1041"/>
                                        </p:tgtEl>
                                        <p:attrNameLst>
                                          <p:attrName>style.visibility</p:attrName>
                                        </p:attrNameLst>
                                      </p:cBhvr>
                                      <p:to>
                                        <p:strVal val="visible"/>
                                      </p:to>
                                    </p:set>
                                    <p:animEffect transition="in" filter="strips(downRight)">
                                      <p:cBhvr>
                                        <p:cTn id="107" dur="500"/>
                                        <p:tgtEl>
                                          <p:spTgt spid="1041"/>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strips(downRight)">
                                      <p:cBhvr>
                                        <p:cTn id="112" dur="500"/>
                                        <p:tgtEl>
                                          <p:spTgt spid="30"/>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6" fill="hold" nodeType="clickEffect">
                                  <p:stCondLst>
                                    <p:cond delay="0"/>
                                  </p:stCondLst>
                                  <p:childTnLst>
                                    <p:set>
                                      <p:cBhvr>
                                        <p:cTn id="116" dur="1" fill="hold">
                                          <p:stCondLst>
                                            <p:cond delay="0"/>
                                          </p:stCondLst>
                                        </p:cTn>
                                        <p:tgtEl>
                                          <p:spTgt spid="1042"/>
                                        </p:tgtEl>
                                        <p:attrNameLst>
                                          <p:attrName>style.visibility</p:attrName>
                                        </p:attrNameLst>
                                      </p:cBhvr>
                                      <p:to>
                                        <p:strVal val="visible"/>
                                      </p:to>
                                    </p:set>
                                    <p:animEffect transition="in" filter="strips(downRight)">
                                      <p:cBhvr>
                                        <p:cTn id="117" dur="500"/>
                                        <p:tgtEl>
                                          <p:spTgt spid="1042"/>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6" fill="hold" nodeType="clickEffect">
                                  <p:stCondLst>
                                    <p:cond delay="0"/>
                                  </p:stCondLst>
                                  <p:childTnLst>
                                    <p:set>
                                      <p:cBhvr>
                                        <p:cTn id="121" dur="1" fill="hold">
                                          <p:stCondLst>
                                            <p:cond delay="0"/>
                                          </p:stCondLst>
                                        </p:cTn>
                                        <p:tgtEl>
                                          <p:spTgt spid="1038"/>
                                        </p:tgtEl>
                                        <p:attrNameLst>
                                          <p:attrName>style.visibility</p:attrName>
                                        </p:attrNameLst>
                                      </p:cBhvr>
                                      <p:to>
                                        <p:strVal val="visible"/>
                                      </p:to>
                                    </p:set>
                                    <p:animEffect transition="in" filter="strips(downRight)">
                                      <p:cBhvr>
                                        <p:cTn id="122" dur="500"/>
                                        <p:tgtEl>
                                          <p:spTgt spid="1038"/>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12"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animEffect transition="in" filter="strips(downLeft)">
                                      <p:cBhvr>
                                        <p:cTn id="127" dur="500"/>
                                        <p:tgtEl>
                                          <p:spTgt spid="35"/>
                                        </p:tgtEl>
                                      </p:cBhvr>
                                    </p:animEffect>
                                  </p:childTnLst>
                                </p:cTn>
                              </p:par>
                            </p:childTnLst>
                          </p:cTn>
                        </p:par>
                      </p:childTnLst>
                    </p:cTn>
                  </p:par>
                  <p:par>
                    <p:cTn id="128" fill="hold">
                      <p:stCondLst>
                        <p:cond delay="indefinite"/>
                      </p:stCondLst>
                      <p:childTnLst>
                        <p:par>
                          <p:cTn id="129" fill="hold">
                            <p:stCondLst>
                              <p:cond delay="0"/>
                            </p:stCondLst>
                            <p:childTnLst>
                              <p:par>
                                <p:cTn id="130" presetID="18" presetClass="entr" presetSubtype="6" fill="hold" grpId="0" nodeType="clickEffect">
                                  <p:stCondLst>
                                    <p:cond delay="0"/>
                                  </p:stCondLst>
                                  <p:childTnLst>
                                    <p:set>
                                      <p:cBhvr>
                                        <p:cTn id="131" dur="1" fill="hold">
                                          <p:stCondLst>
                                            <p:cond delay="0"/>
                                          </p:stCondLst>
                                        </p:cTn>
                                        <p:tgtEl>
                                          <p:spTgt spid="36"/>
                                        </p:tgtEl>
                                        <p:attrNameLst>
                                          <p:attrName>style.visibility</p:attrName>
                                        </p:attrNameLst>
                                      </p:cBhvr>
                                      <p:to>
                                        <p:strVal val="visible"/>
                                      </p:to>
                                    </p:set>
                                    <p:animEffect transition="in" filter="strips(downRight)">
                                      <p:cBhvr>
                                        <p:cTn id="132" dur="500"/>
                                        <p:tgtEl>
                                          <p:spTgt spid="36"/>
                                        </p:tgtEl>
                                      </p:cBhvr>
                                    </p:animEffect>
                                  </p:childTnLst>
                                </p:cTn>
                              </p:par>
                            </p:childTnLst>
                          </p:cTn>
                        </p:par>
                      </p:childTnLst>
                    </p:cTn>
                  </p:par>
                  <p:par>
                    <p:cTn id="133" fill="hold">
                      <p:stCondLst>
                        <p:cond delay="indefinite"/>
                      </p:stCondLst>
                      <p:childTnLst>
                        <p:par>
                          <p:cTn id="134" fill="hold">
                            <p:stCondLst>
                              <p:cond delay="0"/>
                            </p:stCondLst>
                            <p:childTnLst>
                              <p:par>
                                <p:cTn id="135" presetID="18" presetClass="entr" presetSubtype="12" fill="hold" nodeType="clickEffect">
                                  <p:stCondLst>
                                    <p:cond delay="0"/>
                                  </p:stCondLst>
                                  <p:childTnLst>
                                    <p:set>
                                      <p:cBhvr>
                                        <p:cTn id="136" dur="1" fill="hold">
                                          <p:stCondLst>
                                            <p:cond delay="0"/>
                                          </p:stCondLst>
                                        </p:cTn>
                                        <p:tgtEl>
                                          <p:spTgt spid="61"/>
                                        </p:tgtEl>
                                        <p:attrNameLst>
                                          <p:attrName>style.visibility</p:attrName>
                                        </p:attrNameLst>
                                      </p:cBhvr>
                                      <p:to>
                                        <p:strVal val="visible"/>
                                      </p:to>
                                    </p:set>
                                    <p:animEffect transition="in" filter="strips(downLeft)">
                                      <p:cBhvr>
                                        <p:cTn id="137" dur="500"/>
                                        <p:tgtEl>
                                          <p:spTgt spid="61"/>
                                        </p:tgtEl>
                                      </p:cBhvr>
                                    </p:animEffect>
                                  </p:childTnLst>
                                </p:cTn>
                              </p:par>
                            </p:childTnLst>
                          </p:cTn>
                        </p:par>
                      </p:childTnLst>
                    </p:cTn>
                  </p:par>
                  <p:par>
                    <p:cTn id="138" fill="hold">
                      <p:stCondLst>
                        <p:cond delay="indefinite"/>
                      </p:stCondLst>
                      <p:childTnLst>
                        <p:par>
                          <p:cTn id="139" fill="hold">
                            <p:stCondLst>
                              <p:cond delay="0"/>
                            </p:stCondLst>
                            <p:childTnLst>
                              <p:par>
                                <p:cTn id="140" presetID="18" presetClass="entr" presetSubtype="12" fill="hold" nodeType="clickEffect">
                                  <p:stCondLst>
                                    <p:cond delay="0"/>
                                  </p:stCondLst>
                                  <p:childTnLst>
                                    <p:set>
                                      <p:cBhvr>
                                        <p:cTn id="141" dur="1" fill="hold">
                                          <p:stCondLst>
                                            <p:cond delay="0"/>
                                          </p:stCondLst>
                                        </p:cTn>
                                        <p:tgtEl>
                                          <p:spTgt spid="69"/>
                                        </p:tgtEl>
                                        <p:attrNameLst>
                                          <p:attrName>style.visibility</p:attrName>
                                        </p:attrNameLst>
                                      </p:cBhvr>
                                      <p:to>
                                        <p:strVal val="visible"/>
                                      </p:to>
                                    </p:set>
                                    <p:animEffect transition="in" filter="strips(downLeft)">
                                      <p:cBhvr>
                                        <p:cTn id="142" dur="500"/>
                                        <p:tgtEl>
                                          <p:spTgt spid="69"/>
                                        </p:tgtEl>
                                      </p:cBhvr>
                                    </p:animEffect>
                                  </p:childTnLst>
                                </p:cTn>
                              </p:par>
                            </p:childTnLst>
                          </p:cTn>
                        </p:par>
                      </p:childTnLst>
                    </p:cTn>
                  </p:par>
                  <p:par>
                    <p:cTn id="143" fill="hold">
                      <p:stCondLst>
                        <p:cond delay="indefinite"/>
                      </p:stCondLst>
                      <p:childTnLst>
                        <p:par>
                          <p:cTn id="144" fill="hold">
                            <p:stCondLst>
                              <p:cond delay="0"/>
                            </p:stCondLst>
                            <p:childTnLst>
                              <p:par>
                                <p:cTn id="145" presetID="18" presetClass="entr" presetSubtype="6" fill="hold" nodeType="clickEffect">
                                  <p:stCondLst>
                                    <p:cond delay="0"/>
                                  </p:stCondLst>
                                  <p:childTnLst>
                                    <p:set>
                                      <p:cBhvr>
                                        <p:cTn id="146" dur="1" fill="hold">
                                          <p:stCondLst>
                                            <p:cond delay="0"/>
                                          </p:stCondLst>
                                        </p:cTn>
                                        <p:tgtEl>
                                          <p:spTgt spid="51217"/>
                                        </p:tgtEl>
                                        <p:attrNameLst>
                                          <p:attrName>style.visibility</p:attrName>
                                        </p:attrNameLst>
                                      </p:cBhvr>
                                      <p:to>
                                        <p:strVal val="visible"/>
                                      </p:to>
                                    </p:set>
                                    <p:animEffect transition="in" filter="strips(downRight)">
                                      <p:cBhvr>
                                        <p:cTn id="147" dur="500"/>
                                        <p:tgtEl>
                                          <p:spTgt spid="51217"/>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6" fill="hold" nodeType="clickEffect">
                                  <p:stCondLst>
                                    <p:cond delay="0"/>
                                  </p:stCondLst>
                                  <p:childTnLst>
                                    <p:set>
                                      <p:cBhvr>
                                        <p:cTn id="151" dur="1" fill="hold">
                                          <p:stCondLst>
                                            <p:cond delay="0"/>
                                          </p:stCondLst>
                                        </p:cTn>
                                        <p:tgtEl>
                                          <p:spTgt spid="1039"/>
                                        </p:tgtEl>
                                        <p:attrNameLst>
                                          <p:attrName>style.visibility</p:attrName>
                                        </p:attrNameLst>
                                      </p:cBhvr>
                                      <p:to>
                                        <p:strVal val="visible"/>
                                      </p:to>
                                    </p:set>
                                    <p:animEffect transition="in" filter="strips(downRight)">
                                      <p:cBhvr>
                                        <p:cTn id="152" dur="500"/>
                                        <p:tgtEl>
                                          <p:spTgt spid="1039"/>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6" fill="hold" nodeType="clickEffect">
                                  <p:stCondLst>
                                    <p:cond delay="0"/>
                                  </p:stCondLst>
                                  <p:childTnLst>
                                    <p:set>
                                      <p:cBhvr>
                                        <p:cTn id="156" dur="1" fill="hold">
                                          <p:stCondLst>
                                            <p:cond delay="0"/>
                                          </p:stCondLst>
                                        </p:cTn>
                                        <p:tgtEl>
                                          <p:spTgt spid="1031"/>
                                        </p:tgtEl>
                                        <p:attrNameLst>
                                          <p:attrName>style.visibility</p:attrName>
                                        </p:attrNameLst>
                                      </p:cBhvr>
                                      <p:to>
                                        <p:strVal val="visible"/>
                                      </p:to>
                                    </p:set>
                                    <p:animEffect transition="in" filter="strips(downRight)">
                                      <p:cBhvr>
                                        <p:cTn id="157" dur="500"/>
                                        <p:tgtEl>
                                          <p:spTgt spid="1031"/>
                                        </p:tgtEl>
                                      </p:cBhvr>
                                    </p:animEffect>
                                  </p:childTnLst>
                                </p:cTn>
                              </p:par>
                            </p:childTnLst>
                          </p:cTn>
                        </p:par>
                      </p:childTnLst>
                    </p:cTn>
                  </p:par>
                  <p:par>
                    <p:cTn id="158" fill="hold">
                      <p:stCondLst>
                        <p:cond delay="indefinite"/>
                      </p:stCondLst>
                      <p:childTnLst>
                        <p:par>
                          <p:cTn id="159" fill="hold">
                            <p:stCondLst>
                              <p:cond delay="0"/>
                            </p:stCondLst>
                            <p:childTnLst>
                              <p:par>
                                <p:cTn id="160" presetID="18" presetClass="entr" presetSubtype="6" fill="hold" nodeType="clickEffect">
                                  <p:stCondLst>
                                    <p:cond delay="0"/>
                                  </p:stCondLst>
                                  <p:childTnLst>
                                    <p:set>
                                      <p:cBhvr>
                                        <p:cTn id="161" dur="1" fill="hold">
                                          <p:stCondLst>
                                            <p:cond delay="0"/>
                                          </p:stCondLst>
                                        </p:cTn>
                                        <p:tgtEl>
                                          <p:spTgt spid="69653"/>
                                        </p:tgtEl>
                                        <p:attrNameLst>
                                          <p:attrName>style.visibility</p:attrName>
                                        </p:attrNameLst>
                                      </p:cBhvr>
                                      <p:to>
                                        <p:strVal val="visible"/>
                                      </p:to>
                                    </p:set>
                                    <p:animEffect transition="in" filter="strips(downRight)">
                                      <p:cBhvr>
                                        <p:cTn id="162" dur="500"/>
                                        <p:tgtEl>
                                          <p:spTgt spid="69653"/>
                                        </p:tgtEl>
                                      </p:cBhvr>
                                    </p:animEffect>
                                  </p:childTnLst>
                                </p:cTn>
                              </p:par>
                            </p:childTnLst>
                          </p:cTn>
                        </p:par>
                      </p:childTnLst>
                    </p:cTn>
                  </p:par>
                  <p:par>
                    <p:cTn id="163" fill="hold">
                      <p:stCondLst>
                        <p:cond delay="indefinite"/>
                      </p:stCondLst>
                      <p:childTnLst>
                        <p:par>
                          <p:cTn id="164" fill="hold">
                            <p:stCondLst>
                              <p:cond delay="0"/>
                            </p:stCondLst>
                            <p:childTnLst>
                              <p:par>
                                <p:cTn id="165" presetID="18" presetClass="entr" presetSubtype="6" fill="hold" grpId="0" nodeType="clickEffect">
                                  <p:stCondLst>
                                    <p:cond delay="0"/>
                                  </p:stCondLst>
                                  <p:childTnLst>
                                    <p:set>
                                      <p:cBhvr>
                                        <p:cTn id="166" dur="1" fill="hold">
                                          <p:stCondLst>
                                            <p:cond delay="0"/>
                                          </p:stCondLst>
                                        </p:cTn>
                                        <p:tgtEl>
                                          <p:spTgt spid="49"/>
                                        </p:tgtEl>
                                        <p:attrNameLst>
                                          <p:attrName>style.visibility</p:attrName>
                                        </p:attrNameLst>
                                      </p:cBhvr>
                                      <p:to>
                                        <p:strVal val="visible"/>
                                      </p:to>
                                    </p:set>
                                    <p:animEffect transition="in" filter="strips(downRight)">
                                      <p:cBhvr>
                                        <p:cTn id="167" dur="500"/>
                                        <p:tgtEl>
                                          <p:spTgt spid="49"/>
                                        </p:tgtEl>
                                      </p:cBhvr>
                                    </p:animEffect>
                                  </p:childTnLst>
                                </p:cTn>
                              </p:par>
                            </p:childTnLst>
                          </p:cTn>
                        </p:par>
                      </p:childTnLst>
                    </p:cTn>
                  </p:par>
                  <p:par>
                    <p:cTn id="168" fill="hold">
                      <p:stCondLst>
                        <p:cond delay="indefinite"/>
                      </p:stCondLst>
                      <p:childTnLst>
                        <p:par>
                          <p:cTn id="169" fill="hold">
                            <p:stCondLst>
                              <p:cond delay="0"/>
                            </p:stCondLst>
                            <p:childTnLst>
                              <p:par>
                                <p:cTn id="170" presetID="18" presetClass="entr" presetSubtype="6" fill="hold" grpId="0" nodeType="clickEffect">
                                  <p:stCondLst>
                                    <p:cond delay="0"/>
                                  </p:stCondLst>
                                  <p:childTnLst>
                                    <p:set>
                                      <p:cBhvr>
                                        <p:cTn id="171" dur="1" fill="hold">
                                          <p:stCondLst>
                                            <p:cond delay="0"/>
                                          </p:stCondLst>
                                        </p:cTn>
                                        <p:tgtEl>
                                          <p:spTgt spid="45"/>
                                        </p:tgtEl>
                                        <p:attrNameLst>
                                          <p:attrName>style.visibility</p:attrName>
                                        </p:attrNameLst>
                                      </p:cBhvr>
                                      <p:to>
                                        <p:strVal val="visible"/>
                                      </p:to>
                                    </p:set>
                                    <p:animEffect transition="in" filter="strips(downRight)">
                                      <p:cBhvr>
                                        <p:cTn id="172" dur="500"/>
                                        <p:tgtEl>
                                          <p:spTgt spid="45"/>
                                        </p:tgtEl>
                                      </p:cBhvr>
                                    </p:animEffect>
                                  </p:childTnLst>
                                </p:cTn>
                              </p:par>
                            </p:childTnLst>
                          </p:cTn>
                        </p:par>
                      </p:childTnLst>
                    </p:cTn>
                  </p:par>
                  <p:par>
                    <p:cTn id="173" fill="hold">
                      <p:stCondLst>
                        <p:cond delay="indefinite"/>
                      </p:stCondLst>
                      <p:childTnLst>
                        <p:par>
                          <p:cTn id="174" fill="hold">
                            <p:stCondLst>
                              <p:cond delay="0"/>
                            </p:stCondLst>
                            <p:childTnLst>
                              <p:par>
                                <p:cTn id="175" presetID="18" presetClass="entr" presetSubtype="6" fill="hold" grpId="0" nodeType="clickEffect">
                                  <p:stCondLst>
                                    <p:cond delay="0"/>
                                  </p:stCondLst>
                                  <p:childTnLst>
                                    <p:set>
                                      <p:cBhvr>
                                        <p:cTn id="176" dur="1" fill="hold">
                                          <p:stCondLst>
                                            <p:cond delay="0"/>
                                          </p:stCondLst>
                                        </p:cTn>
                                        <p:tgtEl>
                                          <p:spTgt spid="44"/>
                                        </p:tgtEl>
                                        <p:attrNameLst>
                                          <p:attrName>style.visibility</p:attrName>
                                        </p:attrNameLst>
                                      </p:cBhvr>
                                      <p:to>
                                        <p:strVal val="visible"/>
                                      </p:to>
                                    </p:set>
                                    <p:animEffect transition="in" filter="strips(downRight)">
                                      <p:cBhvr>
                                        <p:cTn id="17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2" grpId="0"/>
      <p:bldP spid="28" grpId="0" animBg="1"/>
      <p:bldP spid="30" grpId="0" animBg="1"/>
      <p:bldP spid="35" grpId="0" animBg="1"/>
      <p:bldP spid="36" grpId="0" animBg="1"/>
      <p:bldP spid="44" grpId="0" animBg="1"/>
      <p:bldP spid="45" grpId="0" animBg="1"/>
      <p:bldP spid="53" grpId="0" animBg="1"/>
      <p:bldP spid="6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3200" b="1" dirty="0" smtClean="0"/>
              <a:t>(ii) Incidence of lumpsum tax</a:t>
            </a:r>
          </a:p>
        </p:txBody>
      </p:sp>
      <p:sp>
        <p:nvSpPr>
          <p:cNvPr id="3" name="Content Placeholder 2"/>
          <p:cNvSpPr>
            <a:spLocks noGrp="1"/>
          </p:cNvSpPr>
          <p:nvPr>
            <p:ph idx="1"/>
          </p:nvPr>
        </p:nvSpPr>
        <p:spPr>
          <a:xfrm>
            <a:off x="357158" y="1000108"/>
            <a:ext cx="8329642" cy="5572164"/>
          </a:xfrm>
        </p:spPr>
        <p:txBody>
          <a:bodyPr>
            <a:normAutofit/>
          </a:bodyPr>
          <a:lstStyle/>
          <a:p>
            <a:pPr marL="361950" indent="-361950" algn="just">
              <a:spcBef>
                <a:spcPts val="0"/>
              </a:spcBef>
            </a:pPr>
            <a:r>
              <a:rPr lang="en-IN" sz="3000" dirty="0" smtClean="0"/>
              <a:t>Lumpsum tax is imposed generally on profit or as a license fee.</a:t>
            </a:r>
          </a:p>
          <a:p>
            <a:pPr marL="361950" indent="-361950" algn="just">
              <a:spcBef>
                <a:spcPts val="0"/>
              </a:spcBef>
            </a:pPr>
            <a:r>
              <a:rPr lang="en-IN" sz="3000" dirty="0" smtClean="0"/>
              <a:t>In this case the monopolist will not shift the burden of tax to buyers.</a:t>
            </a:r>
          </a:p>
          <a:p>
            <a:pPr marL="361950" indent="-361950" algn="just">
              <a:spcBef>
                <a:spcPts val="0"/>
              </a:spcBef>
            </a:pPr>
            <a:r>
              <a:rPr lang="en-IN" sz="3000" dirty="0" smtClean="0"/>
              <a:t>The monopolist himself will bear the tax burden since lumpsum tax is independent of his supply and price.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71504"/>
          </a:xfrm>
        </p:spPr>
        <p:txBody>
          <a:bodyPr>
            <a:normAutofit fontScale="90000"/>
          </a:bodyPr>
          <a:lstStyle/>
          <a:p>
            <a:r>
              <a:rPr lang="en-IN" sz="3200" b="1" dirty="0" smtClean="0"/>
              <a:t>(ii) Incidence of lumpsum tax</a:t>
            </a:r>
          </a:p>
        </p:txBody>
      </p:sp>
      <p:cxnSp>
        <p:nvCxnSpPr>
          <p:cNvPr id="5" name="Straight Arrow Connector 4"/>
          <p:cNvCxnSpPr/>
          <p:nvPr/>
        </p:nvCxnSpPr>
        <p:spPr>
          <a:xfrm rot="5400000">
            <a:off x="292979" y="3607619"/>
            <a:ext cx="3643338" cy="1588"/>
          </a:xfrm>
          <a:prstGeom prst="straightConnector1">
            <a:avLst/>
          </a:prstGeom>
          <a:ln w="22225">
            <a:headEnd type="triangle" w="lg" len="med"/>
            <a:tailEnd type="none" w="med" len="med"/>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2114648" y="5429288"/>
            <a:ext cx="5929354" cy="1588"/>
          </a:xfrm>
          <a:prstGeom prst="straightConnector1">
            <a:avLst/>
          </a:prstGeom>
          <a:ln w="22225">
            <a:tailEnd type="arrow"/>
          </a:ln>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rot="5400000">
            <a:off x="3754926" y="3578992"/>
            <a:ext cx="3636000" cy="1588"/>
          </a:xfrm>
          <a:prstGeom prst="line">
            <a:avLst/>
          </a:prstGeom>
          <a:ln w="22225"/>
        </p:spPr>
        <p:style>
          <a:lnRef idx="2">
            <a:schemeClr val="dk1"/>
          </a:lnRef>
          <a:fillRef idx="0">
            <a:schemeClr val="dk1"/>
          </a:fillRef>
          <a:effectRef idx="1">
            <a:schemeClr val="dk1"/>
          </a:effectRef>
          <a:fontRef idx="minor">
            <a:schemeClr val="tx1"/>
          </a:fontRef>
        </p:style>
      </p:cxnSp>
      <p:graphicFrame>
        <p:nvGraphicFramePr>
          <p:cNvPr id="1027" name="Object 3"/>
          <p:cNvGraphicFramePr>
            <a:graphicFrameLocks noChangeAspect="1"/>
          </p:cNvGraphicFramePr>
          <p:nvPr/>
        </p:nvGraphicFramePr>
        <p:xfrm>
          <a:off x="971640" y="2286016"/>
          <a:ext cx="857256" cy="392114"/>
        </p:xfrm>
        <a:graphic>
          <a:graphicData uri="http://schemas.openxmlformats.org/presentationml/2006/ole">
            <p:oleObj spid="_x0000_s70658" name="Equation" r:id="rId3" imgW="355320" imgH="177480" progId="Equation.3">
              <p:embed/>
            </p:oleObj>
          </a:graphicData>
        </a:graphic>
      </p:graphicFrame>
      <p:graphicFrame>
        <p:nvGraphicFramePr>
          <p:cNvPr id="1028" name="Object 4"/>
          <p:cNvGraphicFramePr>
            <a:graphicFrameLocks noChangeAspect="1"/>
          </p:cNvGraphicFramePr>
          <p:nvPr/>
        </p:nvGraphicFramePr>
        <p:xfrm>
          <a:off x="7043870" y="5500726"/>
          <a:ext cx="1143008" cy="428604"/>
        </p:xfrm>
        <a:graphic>
          <a:graphicData uri="http://schemas.openxmlformats.org/presentationml/2006/ole">
            <p:oleObj spid="_x0000_s70659" name="Equation" r:id="rId4" imgW="469800" imgH="203040" progId="Equation.3">
              <p:embed/>
            </p:oleObj>
          </a:graphicData>
        </a:graphic>
      </p:graphicFrame>
      <p:graphicFrame>
        <p:nvGraphicFramePr>
          <p:cNvPr id="1029" name="Object 5"/>
          <p:cNvGraphicFramePr>
            <a:graphicFrameLocks noChangeAspect="1"/>
          </p:cNvGraphicFramePr>
          <p:nvPr/>
        </p:nvGraphicFramePr>
        <p:xfrm>
          <a:off x="7690453" y="1198563"/>
          <a:ext cx="596323" cy="373049"/>
        </p:xfrm>
        <a:graphic>
          <a:graphicData uri="http://schemas.openxmlformats.org/presentationml/2006/ole">
            <p:oleObj spid="_x0000_s70660" name="Equation" r:id="rId5" imgW="241200" imgH="177480" progId="Equation.3">
              <p:embed/>
            </p:oleObj>
          </a:graphicData>
        </a:graphic>
      </p:graphicFrame>
      <p:graphicFrame>
        <p:nvGraphicFramePr>
          <p:cNvPr id="1032" name="Object 8"/>
          <p:cNvGraphicFramePr>
            <a:graphicFrameLocks noChangeAspect="1"/>
          </p:cNvGraphicFramePr>
          <p:nvPr/>
        </p:nvGraphicFramePr>
        <p:xfrm>
          <a:off x="5429256" y="5429264"/>
          <a:ext cx="396000" cy="396000"/>
        </p:xfrm>
        <a:graphic>
          <a:graphicData uri="http://schemas.openxmlformats.org/presentationml/2006/ole">
            <p:oleObj spid="_x0000_s70661" name="Equation" r:id="rId6" imgW="152280" imgH="203040" progId="Equation.3">
              <p:embed/>
            </p:oleObj>
          </a:graphicData>
        </a:graphic>
      </p:graphicFrame>
      <p:graphicFrame>
        <p:nvGraphicFramePr>
          <p:cNvPr id="1036" name="Object 12"/>
          <p:cNvGraphicFramePr>
            <a:graphicFrameLocks noChangeAspect="1"/>
          </p:cNvGraphicFramePr>
          <p:nvPr/>
        </p:nvGraphicFramePr>
        <p:xfrm>
          <a:off x="5597536" y="4000504"/>
          <a:ext cx="514696" cy="428628"/>
        </p:xfrm>
        <a:graphic>
          <a:graphicData uri="http://schemas.openxmlformats.org/presentationml/2006/ole">
            <p:oleObj spid="_x0000_s70665" name="Equation" r:id="rId7" imgW="152280" imgH="177480" progId="Equation.3">
              <p:embed/>
            </p:oleObj>
          </a:graphicData>
        </a:graphic>
      </p:graphicFrame>
      <p:graphicFrame>
        <p:nvGraphicFramePr>
          <p:cNvPr id="1037" name="Object 13"/>
          <p:cNvGraphicFramePr>
            <a:graphicFrameLocks noChangeAspect="1"/>
          </p:cNvGraphicFramePr>
          <p:nvPr/>
        </p:nvGraphicFramePr>
        <p:xfrm>
          <a:off x="1714480" y="4429132"/>
          <a:ext cx="396000" cy="396000"/>
        </p:xfrm>
        <a:graphic>
          <a:graphicData uri="http://schemas.openxmlformats.org/presentationml/2006/ole">
            <p:oleObj spid="_x0000_s70666" name="Equation" r:id="rId8" imgW="152280" imgH="215640" progId="Equation.3">
              <p:embed/>
            </p:oleObj>
          </a:graphicData>
        </a:graphic>
      </p:graphicFrame>
      <p:graphicFrame>
        <p:nvGraphicFramePr>
          <p:cNvPr id="1039" name="Object 15"/>
          <p:cNvGraphicFramePr>
            <a:graphicFrameLocks noChangeAspect="1"/>
          </p:cNvGraphicFramePr>
          <p:nvPr/>
        </p:nvGraphicFramePr>
        <p:xfrm>
          <a:off x="5502365" y="2889029"/>
          <a:ext cx="450949" cy="452768"/>
        </p:xfrm>
        <a:graphic>
          <a:graphicData uri="http://schemas.openxmlformats.org/presentationml/2006/ole">
            <p:oleObj spid="_x0000_s70668" name="Equation" r:id="rId9" imgW="190440" imgH="215640" progId="Equation.3">
              <p:embed/>
            </p:oleObj>
          </a:graphicData>
        </a:graphic>
      </p:graphicFrame>
      <p:graphicFrame>
        <p:nvGraphicFramePr>
          <p:cNvPr id="1040" name="Object 16"/>
          <p:cNvGraphicFramePr>
            <a:graphicFrameLocks noChangeAspect="1"/>
          </p:cNvGraphicFramePr>
          <p:nvPr/>
        </p:nvGraphicFramePr>
        <p:xfrm>
          <a:off x="1900334" y="5390478"/>
          <a:ext cx="396000" cy="396000"/>
        </p:xfrm>
        <a:graphic>
          <a:graphicData uri="http://schemas.openxmlformats.org/presentationml/2006/ole">
            <p:oleObj spid="_x0000_s70669" name="Equation" r:id="rId10" imgW="152280" imgH="177480" progId="Equation.3">
              <p:embed/>
            </p:oleObj>
          </a:graphicData>
        </a:graphic>
      </p:graphicFrame>
      <p:sp>
        <p:nvSpPr>
          <p:cNvPr id="28" name="Rectangle 27"/>
          <p:cNvSpPr/>
          <p:nvPr/>
        </p:nvSpPr>
        <p:spPr>
          <a:xfrm>
            <a:off x="6929454" y="4429132"/>
            <a:ext cx="2000264"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Max Profit before the tax</a:t>
            </a:r>
            <a:endParaRPr lang="en-IN" sz="2200" b="1" dirty="0">
              <a:solidFill>
                <a:schemeClr val="tx1"/>
              </a:solidFill>
            </a:endParaRPr>
          </a:p>
        </p:txBody>
      </p:sp>
      <p:graphicFrame>
        <p:nvGraphicFramePr>
          <p:cNvPr id="1042" name="Object 18"/>
          <p:cNvGraphicFramePr>
            <a:graphicFrameLocks noChangeAspect="1"/>
          </p:cNvGraphicFramePr>
          <p:nvPr/>
        </p:nvGraphicFramePr>
        <p:xfrm>
          <a:off x="5399088" y="1285875"/>
          <a:ext cx="395287" cy="366713"/>
        </p:xfrm>
        <a:graphic>
          <a:graphicData uri="http://schemas.openxmlformats.org/presentationml/2006/ole">
            <p:oleObj spid="_x0000_s70671" name="Equation" r:id="rId11" imgW="164880" imgH="164880" progId="Equation.3">
              <p:embed/>
            </p:oleObj>
          </a:graphicData>
        </a:graphic>
      </p:graphicFrame>
      <p:sp>
        <p:nvSpPr>
          <p:cNvPr id="35" name="Right Brace 34"/>
          <p:cNvSpPr/>
          <p:nvPr/>
        </p:nvSpPr>
        <p:spPr>
          <a:xfrm rot="10800000">
            <a:off x="1524306" y="5119372"/>
            <a:ext cx="285752" cy="500066"/>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36" name="Rectangle 35"/>
          <p:cNvSpPr/>
          <p:nvPr/>
        </p:nvSpPr>
        <p:spPr>
          <a:xfrm>
            <a:off x="142844" y="5143512"/>
            <a:ext cx="1357322" cy="571504"/>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Total </a:t>
            </a:r>
          </a:p>
          <a:p>
            <a:pPr algn="ctr"/>
            <a:r>
              <a:rPr lang="en-IN" sz="2200" b="1" dirty="0" smtClean="0">
                <a:solidFill>
                  <a:schemeClr val="tx1"/>
                </a:solidFill>
              </a:rPr>
              <a:t>fixed cost</a:t>
            </a:r>
            <a:endParaRPr lang="en-IN" sz="2200" b="1" dirty="0">
              <a:solidFill>
                <a:schemeClr val="tx1"/>
              </a:solidFill>
            </a:endParaRPr>
          </a:p>
        </p:txBody>
      </p:sp>
      <p:cxnSp>
        <p:nvCxnSpPr>
          <p:cNvPr id="38" name="Elbow Connector 37"/>
          <p:cNvCxnSpPr/>
          <p:nvPr/>
        </p:nvCxnSpPr>
        <p:spPr>
          <a:xfrm>
            <a:off x="5929322" y="2786058"/>
            <a:ext cx="1571636" cy="1500198"/>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1217" name="Object 5"/>
          <p:cNvGraphicFramePr>
            <a:graphicFrameLocks noChangeAspect="1"/>
          </p:cNvGraphicFramePr>
          <p:nvPr/>
        </p:nvGraphicFramePr>
        <p:xfrm>
          <a:off x="7143768" y="714356"/>
          <a:ext cx="587499" cy="500066"/>
        </p:xfrm>
        <a:graphic>
          <a:graphicData uri="http://schemas.openxmlformats.org/presentationml/2006/ole">
            <p:oleObj spid="_x0000_s70672" name="Equation" r:id="rId12" imgW="279360" imgH="215640" progId="Equation.3">
              <p:embed/>
            </p:oleObj>
          </a:graphicData>
        </a:graphic>
      </p:graphicFrame>
      <p:graphicFrame>
        <p:nvGraphicFramePr>
          <p:cNvPr id="51218" name="Object 18"/>
          <p:cNvGraphicFramePr>
            <a:graphicFrameLocks noChangeAspect="1"/>
          </p:cNvGraphicFramePr>
          <p:nvPr/>
        </p:nvGraphicFramePr>
        <p:xfrm>
          <a:off x="1760538" y="4870450"/>
          <a:ext cx="304800" cy="368300"/>
        </p:xfrm>
        <a:graphic>
          <a:graphicData uri="http://schemas.openxmlformats.org/presentationml/2006/ole">
            <p:oleObj spid="_x0000_s70673" name="Equation" r:id="rId13" imgW="126720" imgH="164880" progId="Equation.3">
              <p:embed/>
            </p:oleObj>
          </a:graphicData>
        </a:graphic>
      </p:graphicFrame>
      <p:sp>
        <p:nvSpPr>
          <p:cNvPr id="45" name="Rectangle 44"/>
          <p:cNvSpPr/>
          <p:nvPr/>
        </p:nvSpPr>
        <p:spPr>
          <a:xfrm>
            <a:off x="-32" y="4071942"/>
            <a:ext cx="1500166" cy="857232"/>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tx1"/>
                </a:solidFill>
              </a:rPr>
              <a:t>Lumpsum Tax borne by seller</a:t>
            </a:r>
            <a:endParaRPr lang="en-IN" sz="2000" b="1" dirty="0">
              <a:solidFill>
                <a:schemeClr val="tx1"/>
              </a:solidFill>
            </a:endParaRPr>
          </a:p>
        </p:txBody>
      </p:sp>
      <p:sp>
        <p:nvSpPr>
          <p:cNvPr id="62" name="Freeform 61"/>
          <p:cNvSpPr/>
          <p:nvPr/>
        </p:nvSpPr>
        <p:spPr>
          <a:xfrm>
            <a:off x="2143108" y="1357298"/>
            <a:ext cx="5199208" cy="3214710"/>
          </a:xfrm>
          <a:custGeom>
            <a:avLst/>
            <a:gdLst>
              <a:gd name="connsiteX0" fmla="*/ 0 w 5108028"/>
              <a:gd name="connsiteY0" fmla="*/ 3011213 h 3011213"/>
              <a:gd name="connsiteX1" fmla="*/ 268014 w 5108028"/>
              <a:gd name="connsiteY1" fmla="*/ 2695903 h 3011213"/>
              <a:gd name="connsiteX2" fmla="*/ 772511 w 5108028"/>
              <a:gd name="connsiteY2" fmla="*/ 2349062 h 3011213"/>
              <a:gd name="connsiteX3" fmla="*/ 1387366 w 5108028"/>
              <a:gd name="connsiteY3" fmla="*/ 2112579 h 3011213"/>
              <a:gd name="connsiteX4" fmla="*/ 2096814 w 5108028"/>
              <a:gd name="connsiteY4" fmla="*/ 1954924 h 3011213"/>
              <a:gd name="connsiteX5" fmla="*/ 2427890 w 5108028"/>
              <a:gd name="connsiteY5" fmla="*/ 1891862 h 3011213"/>
              <a:gd name="connsiteX6" fmla="*/ 2900856 w 5108028"/>
              <a:gd name="connsiteY6" fmla="*/ 1781503 h 3011213"/>
              <a:gd name="connsiteX7" fmla="*/ 3105807 w 5108028"/>
              <a:gd name="connsiteY7" fmla="*/ 1734207 h 3011213"/>
              <a:gd name="connsiteX8" fmla="*/ 3499945 w 5108028"/>
              <a:gd name="connsiteY8" fmla="*/ 1639613 h 3011213"/>
              <a:gd name="connsiteX9" fmla="*/ 4035973 w 5108028"/>
              <a:gd name="connsiteY9" fmla="*/ 1418896 h 3011213"/>
              <a:gd name="connsiteX10" fmla="*/ 4430111 w 5108028"/>
              <a:gd name="connsiteY10" fmla="*/ 1182413 h 3011213"/>
              <a:gd name="connsiteX11" fmla="*/ 4745421 w 5108028"/>
              <a:gd name="connsiteY11" fmla="*/ 914400 h 3011213"/>
              <a:gd name="connsiteX12" fmla="*/ 4871545 w 5108028"/>
              <a:gd name="connsiteY12" fmla="*/ 725213 h 3011213"/>
              <a:gd name="connsiteX13" fmla="*/ 4887311 w 5108028"/>
              <a:gd name="connsiteY13" fmla="*/ 677917 h 3011213"/>
              <a:gd name="connsiteX14" fmla="*/ 5013435 w 5108028"/>
              <a:gd name="connsiteY14" fmla="*/ 346841 h 3011213"/>
              <a:gd name="connsiteX15" fmla="*/ 5092262 w 5108028"/>
              <a:gd name="connsiteY15" fmla="*/ 47296 h 3011213"/>
              <a:gd name="connsiteX16" fmla="*/ 5108028 w 5108028"/>
              <a:gd name="connsiteY16" fmla="*/ 63062 h 3011213"/>
              <a:gd name="connsiteX0" fmla="*/ 0 w 5108028"/>
              <a:gd name="connsiteY0" fmla="*/ 3011213 h 3011213"/>
              <a:gd name="connsiteX1" fmla="*/ 268014 w 5108028"/>
              <a:gd name="connsiteY1" fmla="*/ 2695903 h 3011213"/>
              <a:gd name="connsiteX2" fmla="*/ 772511 w 5108028"/>
              <a:gd name="connsiteY2" fmla="*/ 2349062 h 3011213"/>
              <a:gd name="connsiteX3" fmla="*/ 1387366 w 5108028"/>
              <a:gd name="connsiteY3" fmla="*/ 2112579 h 3011213"/>
              <a:gd name="connsiteX4" fmla="*/ 2096814 w 5108028"/>
              <a:gd name="connsiteY4" fmla="*/ 1954924 h 3011213"/>
              <a:gd name="connsiteX5" fmla="*/ 2427890 w 5108028"/>
              <a:gd name="connsiteY5" fmla="*/ 1891862 h 3011213"/>
              <a:gd name="connsiteX6" fmla="*/ 2900856 w 5108028"/>
              <a:gd name="connsiteY6" fmla="*/ 1781503 h 3011213"/>
              <a:gd name="connsiteX7" fmla="*/ 3105807 w 5108028"/>
              <a:gd name="connsiteY7" fmla="*/ 1734207 h 3011213"/>
              <a:gd name="connsiteX8" fmla="*/ 3499945 w 5108028"/>
              <a:gd name="connsiteY8" fmla="*/ 1639613 h 3011213"/>
              <a:gd name="connsiteX9" fmla="*/ 4035973 w 5108028"/>
              <a:gd name="connsiteY9" fmla="*/ 1418896 h 3011213"/>
              <a:gd name="connsiteX10" fmla="*/ 4430111 w 5108028"/>
              <a:gd name="connsiteY10" fmla="*/ 1182413 h 3011213"/>
              <a:gd name="connsiteX11" fmla="*/ 4745421 w 5108028"/>
              <a:gd name="connsiteY11" fmla="*/ 914400 h 3011213"/>
              <a:gd name="connsiteX12" fmla="*/ 4871545 w 5108028"/>
              <a:gd name="connsiteY12" fmla="*/ 725213 h 3011213"/>
              <a:gd name="connsiteX13" fmla="*/ 4887311 w 5108028"/>
              <a:gd name="connsiteY13" fmla="*/ 677917 h 3011213"/>
              <a:gd name="connsiteX14" fmla="*/ 5013435 w 5108028"/>
              <a:gd name="connsiteY14" fmla="*/ 346841 h 3011213"/>
              <a:gd name="connsiteX15" fmla="*/ 5092262 w 5108028"/>
              <a:gd name="connsiteY15" fmla="*/ 47296 h 3011213"/>
              <a:gd name="connsiteX16" fmla="*/ 5108028 w 5108028"/>
              <a:gd name="connsiteY16" fmla="*/ 63062 h 3011213"/>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40980 w 5108028"/>
              <a:gd name="connsiteY3" fmla="*/ 2448911 h 3016469"/>
              <a:gd name="connsiteX4" fmla="*/ 772511 w 5108028"/>
              <a:gd name="connsiteY4" fmla="*/ 2354318 h 3016469"/>
              <a:gd name="connsiteX5" fmla="*/ 772511 w 5108028"/>
              <a:gd name="connsiteY5" fmla="*/ 2354318 h 3016469"/>
              <a:gd name="connsiteX6" fmla="*/ 1387366 w 5108028"/>
              <a:gd name="connsiteY6" fmla="*/ 2117835 h 3016469"/>
              <a:gd name="connsiteX7" fmla="*/ 2096814 w 5108028"/>
              <a:gd name="connsiteY7" fmla="*/ 1960180 h 3016469"/>
              <a:gd name="connsiteX8" fmla="*/ 2427890 w 5108028"/>
              <a:gd name="connsiteY8" fmla="*/ 1897118 h 3016469"/>
              <a:gd name="connsiteX9" fmla="*/ 2900856 w 5108028"/>
              <a:gd name="connsiteY9" fmla="*/ 1786759 h 3016469"/>
              <a:gd name="connsiteX10" fmla="*/ 3105807 w 5108028"/>
              <a:gd name="connsiteY10" fmla="*/ 1739463 h 3016469"/>
              <a:gd name="connsiteX11" fmla="*/ 3499945 w 5108028"/>
              <a:gd name="connsiteY11" fmla="*/ 1644869 h 3016469"/>
              <a:gd name="connsiteX12" fmla="*/ 4035973 w 5108028"/>
              <a:gd name="connsiteY12" fmla="*/ 1424152 h 3016469"/>
              <a:gd name="connsiteX13" fmla="*/ 4430111 w 5108028"/>
              <a:gd name="connsiteY13" fmla="*/ 1187669 h 3016469"/>
              <a:gd name="connsiteX14" fmla="*/ 4745421 w 5108028"/>
              <a:gd name="connsiteY14" fmla="*/ 919656 h 3016469"/>
              <a:gd name="connsiteX15" fmla="*/ 4871545 w 5108028"/>
              <a:gd name="connsiteY15" fmla="*/ 730469 h 3016469"/>
              <a:gd name="connsiteX16" fmla="*/ 4887311 w 5108028"/>
              <a:gd name="connsiteY16" fmla="*/ 683173 h 3016469"/>
              <a:gd name="connsiteX17" fmla="*/ 4934607 w 5108028"/>
              <a:gd name="connsiteY17" fmla="*/ 635876 h 3016469"/>
              <a:gd name="connsiteX18" fmla="*/ 4981904 w 5108028"/>
              <a:gd name="connsiteY18" fmla="*/ 541283 h 3016469"/>
              <a:gd name="connsiteX19" fmla="*/ 5013435 w 5108028"/>
              <a:gd name="connsiteY19" fmla="*/ 352097 h 3016469"/>
              <a:gd name="connsiteX20" fmla="*/ 5029200 w 5108028"/>
              <a:gd name="connsiteY20" fmla="*/ 383628 h 3016469"/>
              <a:gd name="connsiteX21" fmla="*/ 5092262 w 5108028"/>
              <a:gd name="connsiteY21" fmla="*/ 52552 h 3016469"/>
              <a:gd name="connsiteX22" fmla="*/ 5108028 w 5108028"/>
              <a:gd name="connsiteY22"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1387366 w 5108028"/>
              <a:gd name="connsiteY7" fmla="*/ 2117835 h 3016469"/>
              <a:gd name="connsiteX8" fmla="*/ 2096814 w 5108028"/>
              <a:gd name="connsiteY8" fmla="*/ 1960180 h 3016469"/>
              <a:gd name="connsiteX9" fmla="*/ 2427890 w 5108028"/>
              <a:gd name="connsiteY9" fmla="*/ 1897118 h 3016469"/>
              <a:gd name="connsiteX10" fmla="*/ 2900856 w 5108028"/>
              <a:gd name="connsiteY10" fmla="*/ 1786759 h 3016469"/>
              <a:gd name="connsiteX11" fmla="*/ 3105807 w 5108028"/>
              <a:gd name="connsiteY11" fmla="*/ 1739463 h 3016469"/>
              <a:gd name="connsiteX12" fmla="*/ 3499945 w 5108028"/>
              <a:gd name="connsiteY12" fmla="*/ 1644869 h 3016469"/>
              <a:gd name="connsiteX13" fmla="*/ 4035973 w 5108028"/>
              <a:gd name="connsiteY13" fmla="*/ 1424152 h 3016469"/>
              <a:gd name="connsiteX14" fmla="*/ 4430111 w 5108028"/>
              <a:gd name="connsiteY14" fmla="*/ 1187669 h 3016469"/>
              <a:gd name="connsiteX15" fmla="*/ 4745421 w 5108028"/>
              <a:gd name="connsiteY15" fmla="*/ 919656 h 3016469"/>
              <a:gd name="connsiteX16" fmla="*/ 4871545 w 5108028"/>
              <a:gd name="connsiteY16" fmla="*/ 730469 h 3016469"/>
              <a:gd name="connsiteX17" fmla="*/ 4887311 w 5108028"/>
              <a:gd name="connsiteY17" fmla="*/ 683173 h 3016469"/>
              <a:gd name="connsiteX18" fmla="*/ 4934607 w 5108028"/>
              <a:gd name="connsiteY18" fmla="*/ 635876 h 3016469"/>
              <a:gd name="connsiteX19" fmla="*/ 4981904 w 5108028"/>
              <a:gd name="connsiteY19" fmla="*/ 541283 h 3016469"/>
              <a:gd name="connsiteX20" fmla="*/ 5013435 w 5108028"/>
              <a:gd name="connsiteY20" fmla="*/ 352097 h 3016469"/>
              <a:gd name="connsiteX21" fmla="*/ 5029200 w 5108028"/>
              <a:gd name="connsiteY21" fmla="*/ 383628 h 3016469"/>
              <a:gd name="connsiteX22" fmla="*/ 5092262 w 5108028"/>
              <a:gd name="connsiteY22" fmla="*/ 52552 h 3016469"/>
              <a:gd name="connsiteX23" fmla="*/ 5108028 w 5108028"/>
              <a:gd name="connsiteY23"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1387366 w 5108028"/>
              <a:gd name="connsiteY7" fmla="*/ 2117835 h 3016469"/>
              <a:gd name="connsiteX8" fmla="*/ 2096814 w 5108028"/>
              <a:gd name="connsiteY8" fmla="*/ 1960180 h 3016469"/>
              <a:gd name="connsiteX9" fmla="*/ 2427890 w 5108028"/>
              <a:gd name="connsiteY9" fmla="*/ 1897118 h 3016469"/>
              <a:gd name="connsiteX10" fmla="*/ 2900856 w 5108028"/>
              <a:gd name="connsiteY10" fmla="*/ 1786759 h 3016469"/>
              <a:gd name="connsiteX11" fmla="*/ 3105807 w 5108028"/>
              <a:gd name="connsiteY11" fmla="*/ 1739463 h 3016469"/>
              <a:gd name="connsiteX12" fmla="*/ 3499945 w 5108028"/>
              <a:gd name="connsiteY12" fmla="*/ 1644869 h 3016469"/>
              <a:gd name="connsiteX13" fmla="*/ 4035973 w 5108028"/>
              <a:gd name="connsiteY13" fmla="*/ 1424152 h 3016469"/>
              <a:gd name="connsiteX14" fmla="*/ 4430111 w 5108028"/>
              <a:gd name="connsiteY14" fmla="*/ 1187669 h 3016469"/>
              <a:gd name="connsiteX15" fmla="*/ 4745421 w 5108028"/>
              <a:gd name="connsiteY15" fmla="*/ 919656 h 3016469"/>
              <a:gd name="connsiteX16" fmla="*/ 4871545 w 5108028"/>
              <a:gd name="connsiteY16" fmla="*/ 730469 h 3016469"/>
              <a:gd name="connsiteX17" fmla="*/ 4887311 w 5108028"/>
              <a:gd name="connsiteY17" fmla="*/ 683173 h 3016469"/>
              <a:gd name="connsiteX18" fmla="*/ 4934607 w 5108028"/>
              <a:gd name="connsiteY18" fmla="*/ 635876 h 3016469"/>
              <a:gd name="connsiteX19" fmla="*/ 4981904 w 5108028"/>
              <a:gd name="connsiteY19" fmla="*/ 541283 h 3016469"/>
              <a:gd name="connsiteX20" fmla="*/ 5013435 w 5108028"/>
              <a:gd name="connsiteY20" fmla="*/ 352097 h 3016469"/>
              <a:gd name="connsiteX21" fmla="*/ 5029200 w 5108028"/>
              <a:gd name="connsiteY21" fmla="*/ 383628 h 3016469"/>
              <a:gd name="connsiteX22" fmla="*/ 5092262 w 5108028"/>
              <a:gd name="connsiteY22" fmla="*/ 52552 h 3016469"/>
              <a:gd name="connsiteX23" fmla="*/ 5108028 w 5108028"/>
              <a:gd name="connsiteY23"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72511 w 5108028"/>
              <a:gd name="connsiteY4" fmla="*/ 2354318 h 3016469"/>
              <a:gd name="connsiteX5" fmla="*/ 772511 w 5108028"/>
              <a:gd name="connsiteY5" fmla="*/ 2354318 h 3016469"/>
              <a:gd name="connsiteX6" fmla="*/ 1387366 w 5108028"/>
              <a:gd name="connsiteY6" fmla="*/ 2117835 h 3016469"/>
              <a:gd name="connsiteX7" fmla="*/ 2096814 w 5108028"/>
              <a:gd name="connsiteY7" fmla="*/ 1960180 h 3016469"/>
              <a:gd name="connsiteX8" fmla="*/ 2427890 w 5108028"/>
              <a:gd name="connsiteY8" fmla="*/ 1897118 h 3016469"/>
              <a:gd name="connsiteX9" fmla="*/ 2900856 w 5108028"/>
              <a:gd name="connsiteY9" fmla="*/ 1786759 h 3016469"/>
              <a:gd name="connsiteX10" fmla="*/ 3105807 w 5108028"/>
              <a:gd name="connsiteY10" fmla="*/ 1739463 h 3016469"/>
              <a:gd name="connsiteX11" fmla="*/ 3499945 w 5108028"/>
              <a:gd name="connsiteY11" fmla="*/ 1644869 h 3016469"/>
              <a:gd name="connsiteX12" fmla="*/ 4035973 w 5108028"/>
              <a:gd name="connsiteY12" fmla="*/ 1424152 h 3016469"/>
              <a:gd name="connsiteX13" fmla="*/ 4430111 w 5108028"/>
              <a:gd name="connsiteY13" fmla="*/ 1187669 h 3016469"/>
              <a:gd name="connsiteX14" fmla="*/ 4745421 w 5108028"/>
              <a:gd name="connsiteY14" fmla="*/ 919656 h 3016469"/>
              <a:gd name="connsiteX15" fmla="*/ 4871545 w 5108028"/>
              <a:gd name="connsiteY15" fmla="*/ 730469 h 3016469"/>
              <a:gd name="connsiteX16" fmla="*/ 4887311 w 5108028"/>
              <a:gd name="connsiteY16" fmla="*/ 683173 h 3016469"/>
              <a:gd name="connsiteX17" fmla="*/ 4934607 w 5108028"/>
              <a:gd name="connsiteY17" fmla="*/ 635876 h 3016469"/>
              <a:gd name="connsiteX18" fmla="*/ 4981904 w 5108028"/>
              <a:gd name="connsiteY18" fmla="*/ 541283 h 3016469"/>
              <a:gd name="connsiteX19" fmla="*/ 5013435 w 5108028"/>
              <a:gd name="connsiteY19" fmla="*/ 352097 h 3016469"/>
              <a:gd name="connsiteX20" fmla="*/ 5029200 w 5108028"/>
              <a:gd name="connsiteY20" fmla="*/ 383628 h 3016469"/>
              <a:gd name="connsiteX21" fmla="*/ 5092262 w 5108028"/>
              <a:gd name="connsiteY21" fmla="*/ 52552 h 3016469"/>
              <a:gd name="connsiteX22" fmla="*/ 5108028 w 5108028"/>
              <a:gd name="connsiteY22"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772511 w 5108028"/>
              <a:gd name="connsiteY1" fmla="*/ 2354318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772511 w 5108028"/>
              <a:gd name="connsiteY1" fmla="*/ 2354318 h 3016469"/>
              <a:gd name="connsiteX2" fmla="*/ 1387366 w 5108028"/>
              <a:gd name="connsiteY2" fmla="*/ 2117835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914400 w 5108028"/>
              <a:gd name="connsiteY4" fmla="*/ 2385849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914400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2311096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427890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713890 w 5108028"/>
              <a:gd name="connsiteY13" fmla="*/ 935421 h 3016469"/>
              <a:gd name="connsiteX14" fmla="*/ 4871545 w 5108028"/>
              <a:gd name="connsiteY14" fmla="*/ 730469 h 3016469"/>
              <a:gd name="connsiteX15" fmla="*/ 4887311 w 5108028"/>
              <a:gd name="connsiteY15" fmla="*/ 683173 h 3016469"/>
              <a:gd name="connsiteX16" fmla="*/ 5013435 w 5108028"/>
              <a:gd name="connsiteY16" fmla="*/ 352097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713890 w 5108028"/>
              <a:gd name="connsiteY13" fmla="*/ 935421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2642172 w 5108028"/>
              <a:gd name="connsiteY5" fmla="*/ 1897118 h 3016469"/>
              <a:gd name="connsiteX6" fmla="*/ 3186576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1664710 w 5108028"/>
              <a:gd name="connsiteY2" fmla="*/ 2259725 h 3016469"/>
              <a:gd name="connsiteX3" fmla="*/ 3186576 w 5108028"/>
              <a:gd name="connsiteY3" fmla="*/ 1786759 h 3016469"/>
              <a:gd name="connsiteX4" fmla="*/ 4035973 w 5108028"/>
              <a:gd name="connsiteY4" fmla="*/ 1424152 h 3016469"/>
              <a:gd name="connsiteX5" fmla="*/ 4430111 w 5108028"/>
              <a:gd name="connsiteY5" fmla="*/ 1187669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536028 w 5108028"/>
              <a:gd name="connsiteY1" fmla="*/ 2559269 h 3016469"/>
              <a:gd name="connsiteX2" fmla="*/ 1664710 w 5108028"/>
              <a:gd name="connsiteY2" fmla="*/ 2259725 h 3016469"/>
              <a:gd name="connsiteX3" fmla="*/ 3186576 w 5108028"/>
              <a:gd name="connsiteY3" fmla="*/ 1786759 h 3016469"/>
              <a:gd name="connsiteX4" fmla="*/ 4035973 w 5108028"/>
              <a:gd name="connsiteY4" fmla="*/ 1424152 h 3016469"/>
              <a:gd name="connsiteX5" fmla="*/ 4430111 w 5108028"/>
              <a:gd name="connsiteY5" fmla="*/ 1187669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646387 w 5108028"/>
              <a:gd name="connsiteY4" fmla="*/ 2606566 h 3016469"/>
              <a:gd name="connsiteX5" fmla="*/ 1664710 w 5108028"/>
              <a:gd name="connsiteY5" fmla="*/ 2259725 h 3016469"/>
              <a:gd name="connsiteX6" fmla="*/ 3186576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646387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7609"/>
              <a:gd name="connsiteX1" fmla="*/ 536028 w 5108028"/>
              <a:gd name="connsiteY1" fmla="*/ 2559269 h 3017609"/>
              <a:gd name="connsiteX2" fmla="*/ 567559 w 5108028"/>
              <a:gd name="connsiteY2" fmla="*/ 2543504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67559 w 5108028"/>
              <a:gd name="connsiteY2" fmla="*/ 2543504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536028 w 5108028"/>
              <a:gd name="connsiteY2" fmla="*/ 2742028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36028 w 5108028"/>
              <a:gd name="connsiteY2" fmla="*/ 2742028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599090 w 5108028"/>
              <a:gd name="connsiteY3" fmla="*/ 2773559 h 3017609"/>
              <a:gd name="connsiteX4" fmla="*/ 1664710 w 5108028"/>
              <a:gd name="connsiteY4" fmla="*/ 2259725 h 3017609"/>
              <a:gd name="connsiteX5" fmla="*/ 3186576 w 5108028"/>
              <a:gd name="connsiteY5" fmla="*/ 1786759 h 3017609"/>
              <a:gd name="connsiteX6" fmla="*/ 4035973 w 5108028"/>
              <a:gd name="connsiteY6" fmla="*/ 1424152 h 3017609"/>
              <a:gd name="connsiteX7" fmla="*/ 4430111 w 5108028"/>
              <a:gd name="connsiteY7" fmla="*/ 1187669 h 3017609"/>
              <a:gd name="connsiteX8" fmla="*/ 4745421 w 5108028"/>
              <a:gd name="connsiteY8" fmla="*/ 919656 h 3017609"/>
              <a:gd name="connsiteX9" fmla="*/ 4871545 w 5108028"/>
              <a:gd name="connsiteY9" fmla="*/ 730469 h 3017609"/>
              <a:gd name="connsiteX10" fmla="*/ 5013435 w 5108028"/>
              <a:gd name="connsiteY10" fmla="*/ 352097 h 3017609"/>
              <a:gd name="connsiteX11" fmla="*/ 5092262 w 5108028"/>
              <a:gd name="connsiteY11" fmla="*/ 52552 h 3017609"/>
              <a:gd name="connsiteX12" fmla="*/ 5108028 w 5108028"/>
              <a:gd name="connsiteY12" fmla="*/ 68318 h 3017609"/>
              <a:gd name="connsiteX0" fmla="*/ 0 w 5108028"/>
              <a:gd name="connsiteY0" fmla="*/ 3016469 h 3030978"/>
              <a:gd name="connsiteX1" fmla="*/ 536028 w 5108028"/>
              <a:gd name="connsiteY1" fmla="*/ 2559269 h 3030978"/>
              <a:gd name="connsiteX2" fmla="*/ 504497 w 5108028"/>
              <a:gd name="connsiteY2" fmla="*/ 2559269 h 3030978"/>
              <a:gd name="connsiteX3" fmla="*/ 290151 w 5108028"/>
              <a:gd name="connsiteY3" fmla="*/ 2995263 h 3030978"/>
              <a:gd name="connsiteX4" fmla="*/ 599090 w 5108028"/>
              <a:gd name="connsiteY4" fmla="*/ 2773559 h 3030978"/>
              <a:gd name="connsiteX5" fmla="*/ 1664710 w 5108028"/>
              <a:gd name="connsiteY5" fmla="*/ 2259725 h 3030978"/>
              <a:gd name="connsiteX6" fmla="*/ 3186576 w 5108028"/>
              <a:gd name="connsiteY6" fmla="*/ 1786759 h 3030978"/>
              <a:gd name="connsiteX7" fmla="*/ 4035973 w 5108028"/>
              <a:gd name="connsiteY7" fmla="*/ 1424152 h 3030978"/>
              <a:gd name="connsiteX8" fmla="*/ 4430111 w 5108028"/>
              <a:gd name="connsiteY8" fmla="*/ 1187669 h 3030978"/>
              <a:gd name="connsiteX9" fmla="*/ 4745421 w 5108028"/>
              <a:gd name="connsiteY9" fmla="*/ 919656 h 3030978"/>
              <a:gd name="connsiteX10" fmla="*/ 4871545 w 5108028"/>
              <a:gd name="connsiteY10" fmla="*/ 730469 h 3030978"/>
              <a:gd name="connsiteX11" fmla="*/ 5013435 w 5108028"/>
              <a:gd name="connsiteY11" fmla="*/ 352097 h 3030978"/>
              <a:gd name="connsiteX12" fmla="*/ 5092262 w 5108028"/>
              <a:gd name="connsiteY12" fmla="*/ 52552 h 3030978"/>
              <a:gd name="connsiteX13" fmla="*/ 5108028 w 5108028"/>
              <a:gd name="connsiteY13" fmla="*/ 68318 h 30309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656750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616891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402553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402553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3244236 w 5165688"/>
              <a:gd name="connsiteY7" fmla="*/ 1786759 h 3138378"/>
              <a:gd name="connsiteX8" fmla="*/ 4093633 w 5165688"/>
              <a:gd name="connsiteY8" fmla="*/ 1424152 h 3138378"/>
              <a:gd name="connsiteX9" fmla="*/ 4487771 w 5165688"/>
              <a:gd name="connsiteY9" fmla="*/ 1187669 h 3138378"/>
              <a:gd name="connsiteX10" fmla="*/ 4803081 w 5165688"/>
              <a:gd name="connsiteY10" fmla="*/ 919656 h 3138378"/>
              <a:gd name="connsiteX11" fmla="*/ 4929205 w 5165688"/>
              <a:gd name="connsiteY11" fmla="*/ 730469 h 3138378"/>
              <a:gd name="connsiteX12" fmla="*/ 5071095 w 5165688"/>
              <a:gd name="connsiteY12" fmla="*/ 352097 h 3138378"/>
              <a:gd name="connsiteX13" fmla="*/ 5149922 w 5165688"/>
              <a:gd name="connsiteY13" fmla="*/ 52552 h 3138378"/>
              <a:gd name="connsiteX14" fmla="*/ 5165688 w 5165688"/>
              <a:gd name="connsiteY14"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3244236 w 5165688"/>
              <a:gd name="connsiteY7" fmla="*/ 1786759 h 3138378"/>
              <a:gd name="connsiteX8" fmla="*/ 4093633 w 5165688"/>
              <a:gd name="connsiteY8" fmla="*/ 1424152 h 3138378"/>
              <a:gd name="connsiteX9" fmla="*/ 4487771 w 5165688"/>
              <a:gd name="connsiteY9" fmla="*/ 1187669 h 3138378"/>
              <a:gd name="connsiteX10" fmla="*/ 4803081 w 5165688"/>
              <a:gd name="connsiteY10" fmla="*/ 919656 h 3138378"/>
              <a:gd name="connsiteX11" fmla="*/ 4929205 w 5165688"/>
              <a:gd name="connsiteY11" fmla="*/ 730469 h 3138378"/>
              <a:gd name="connsiteX12" fmla="*/ 5071095 w 5165688"/>
              <a:gd name="connsiteY12" fmla="*/ 352097 h 3138378"/>
              <a:gd name="connsiteX13" fmla="*/ 5149922 w 5165688"/>
              <a:gd name="connsiteY13" fmla="*/ 52552 h 3138378"/>
              <a:gd name="connsiteX14" fmla="*/ 5165688 w 5165688"/>
              <a:gd name="connsiteY14"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2669288 w 5165688"/>
              <a:gd name="connsiteY7" fmla="*/ 2137715 h 3138378"/>
              <a:gd name="connsiteX8" fmla="*/ 3244236 w 5165688"/>
              <a:gd name="connsiteY8" fmla="*/ 1786759 h 3138378"/>
              <a:gd name="connsiteX9" fmla="*/ 4093633 w 5165688"/>
              <a:gd name="connsiteY9" fmla="*/ 1424152 h 3138378"/>
              <a:gd name="connsiteX10" fmla="*/ 4487771 w 5165688"/>
              <a:gd name="connsiteY10" fmla="*/ 1187669 h 3138378"/>
              <a:gd name="connsiteX11" fmla="*/ 4803081 w 5165688"/>
              <a:gd name="connsiteY11" fmla="*/ 919656 h 3138378"/>
              <a:gd name="connsiteX12" fmla="*/ 4929205 w 5165688"/>
              <a:gd name="connsiteY12" fmla="*/ 730469 h 3138378"/>
              <a:gd name="connsiteX13" fmla="*/ 5071095 w 5165688"/>
              <a:gd name="connsiteY13" fmla="*/ 352097 h 3138378"/>
              <a:gd name="connsiteX14" fmla="*/ 5149922 w 5165688"/>
              <a:gd name="connsiteY14" fmla="*/ 52552 h 3138378"/>
              <a:gd name="connsiteX15" fmla="*/ 5165688 w 5165688"/>
              <a:gd name="connsiteY15"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2669288 w 5165688"/>
              <a:gd name="connsiteY7" fmla="*/ 2137715 h 3138378"/>
              <a:gd name="connsiteX8" fmla="*/ 3244236 w 5165688"/>
              <a:gd name="connsiteY8" fmla="*/ 1786759 h 3138378"/>
              <a:gd name="connsiteX9" fmla="*/ 4093633 w 5165688"/>
              <a:gd name="connsiteY9" fmla="*/ 1424152 h 3138378"/>
              <a:gd name="connsiteX10" fmla="*/ 4487771 w 5165688"/>
              <a:gd name="connsiteY10" fmla="*/ 1187669 h 3138378"/>
              <a:gd name="connsiteX11" fmla="*/ 4803081 w 5165688"/>
              <a:gd name="connsiteY11" fmla="*/ 919656 h 3138378"/>
              <a:gd name="connsiteX12" fmla="*/ 4929205 w 5165688"/>
              <a:gd name="connsiteY12" fmla="*/ 730469 h 3138378"/>
              <a:gd name="connsiteX13" fmla="*/ 5071095 w 5165688"/>
              <a:gd name="connsiteY13" fmla="*/ 352097 h 3138378"/>
              <a:gd name="connsiteX14" fmla="*/ 5149922 w 5165688"/>
              <a:gd name="connsiteY14" fmla="*/ 52552 h 3138378"/>
              <a:gd name="connsiteX15" fmla="*/ 5165688 w 5165688"/>
              <a:gd name="connsiteY15"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1744572 w 5165688"/>
              <a:gd name="connsiteY7" fmla="*/ 2405729 h 3138378"/>
              <a:gd name="connsiteX8" fmla="*/ 2669288 w 5165688"/>
              <a:gd name="connsiteY8" fmla="*/ 2137715 h 3138378"/>
              <a:gd name="connsiteX9" fmla="*/ 3244236 w 5165688"/>
              <a:gd name="connsiteY9" fmla="*/ 1786759 h 3138378"/>
              <a:gd name="connsiteX10" fmla="*/ 4093633 w 5165688"/>
              <a:gd name="connsiteY10" fmla="*/ 1424152 h 3138378"/>
              <a:gd name="connsiteX11" fmla="*/ 4487771 w 5165688"/>
              <a:gd name="connsiteY11" fmla="*/ 1187669 h 3138378"/>
              <a:gd name="connsiteX12" fmla="*/ 4803081 w 5165688"/>
              <a:gd name="connsiteY12" fmla="*/ 919656 h 3138378"/>
              <a:gd name="connsiteX13" fmla="*/ 4929205 w 5165688"/>
              <a:gd name="connsiteY13" fmla="*/ 730469 h 3138378"/>
              <a:gd name="connsiteX14" fmla="*/ 5071095 w 5165688"/>
              <a:gd name="connsiteY14" fmla="*/ 352097 h 3138378"/>
              <a:gd name="connsiteX15" fmla="*/ 5149922 w 5165688"/>
              <a:gd name="connsiteY15" fmla="*/ 52552 h 3138378"/>
              <a:gd name="connsiteX16" fmla="*/ 5165688 w 5165688"/>
              <a:gd name="connsiteY16"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2669288 w 5165688"/>
              <a:gd name="connsiteY9" fmla="*/ 2137715 h 3138378"/>
              <a:gd name="connsiteX10" fmla="*/ 3244236 w 5165688"/>
              <a:gd name="connsiteY10" fmla="*/ 1786759 h 3138378"/>
              <a:gd name="connsiteX11" fmla="*/ 4093633 w 5165688"/>
              <a:gd name="connsiteY11" fmla="*/ 1424152 h 3138378"/>
              <a:gd name="connsiteX12" fmla="*/ 4487771 w 5165688"/>
              <a:gd name="connsiteY12" fmla="*/ 1187669 h 3138378"/>
              <a:gd name="connsiteX13" fmla="*/ 4803081 w 5165688"/>
              <a:gd name="connsiteY13" fmla="*/ 919656 h 3138378"/>
              <a:gd name="connsiteX14" fmla="*/ 4929205 w 5165688"/>
              <a:gd name="connsiteY14" fmla="*/ 730469 h 3138378"/>
              <a:gd name="connsiteX15" fmla="*/ 5071095 w 5165688"/>
              <a:gd name="connsiteY15" fmla="*/ 352097 h 3138378"/>
              <a:gd name="connsiteX16" fmla="*/ 5149922 w 5165688"/>
              <a:gd name="connsiteY16" fmla="*/ 52552 h 3138378"/>
              <a:gd name="connsiteX17" fmla="*/ 5165688 w 5165688"/>
              <a:gd name="connsiteY17"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873254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516040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0 w 5108028"/>
              <a:gd name="connsiteY0" fmla="*/ 3016469 h 3030978"/>
              <a:gd name="connsiteX1" fmla="*/ 536028 w 5108028"/>
              <a:gd name="connsiteY1" fmla="*/ 2559269 h 3030978"/>
              <a:gd name="connsiteX2" fmla="*/ 290151 w 5108028"/>
              <a:gd name="connsiteY2" fmla="*/ 2995263 h 3030978"/>
              <a:gd name="connsiteX3" fmla="*/ 813372 w 5108028"/>
              <a:gd name="connsiteY3" fmla="*/ 2773559 h 3030978"/>
              <a:gd name="connsiteX4" fmla="*/ 842963 w 5108028"/>
              <a:gd name="connsiteY4" fmla="*/ 2759960 h 3030978"/>
              <a:gd name="connsiteX5" fmla="*/ 1148879 w 5108028"/>
              <a:gd name="connsiteY5" fmla="*/ 2516040 h 3030978"/>
              <a:gd name="connsiteX6" fmla="*/ 1576553 w 5108028"/>
              <a:gd name="connsiteY6" fmla="*/ 2453025 h 3030978"/>
              <a:gd name="connsiteX7" fmla="*/ 1664710 w 5108028"/>
              <a:gd name="connsiteY7" fmla="*/ 2402553 h 3030978"/>
              <a:gd name="connsiteX8" fmla="*/ 1686912 w 5108028"/>
              <a:gd name="connsiteY8" fmla="*/ 2405729 h 3030978"/>
              <a:gd name="connsiteX9" fmla="*/ 1686912 w 5108028"/>
              <a:gd name="connsiteY9" fmla="*/ 2405729 h 3030978"/>
              <a:gd name="connsiteX10" fmla="*/ 2611628 w 5108028"/>
              <a:gd name="connsiteY10" fmla="*/ 2137667 h 3030978"/>
              <a:gd name="connsiteX11" fmla="*/ 3400858 w 5108028"/>
              <a:gd name="connsiteY11" fmla="*/ 1786759 h 3030978"/>
              <a:gd name="connsiteX12" fmla="*/ 4035973 w 5108028"/>
              <a:gd name="connsiteY12" fmla="*/ 1424152 h 3030978"/>
              <a:gd name="connsiteX13" fmla="*/ 4430111 w 5108028"/>
              <a:gd name="connsiteY13" fmla="*/ 1187669 h 3030978"/>
              <a:gd name="connsiteX14" fmla="*/ 4745421 w 5108028"/>
              <a:gd name="connsiteY14" fmla="*/ 919656 h 3030978"/>
              <a:gd name="connsiteX15" fmla="*/ 4871545 w 5108028"/>
              <a:gd name="connsiteY15" fmla="*/ 730469 h 3030978"/>
              <a:gd name="connsiteX16" fmla="*/ 5013435 w 5108028"/>
              <a:gd name="connsiteY16" fmla="*/ 352097 h 3030978"/>
              <a:gd name="connsiteX17" fmla="*/ 5092262 w 5108028"/>
              <a:gd name="connsiteY17" fmla="*/ 52552 h 3030978"/>
              <a:gd name="connsiteX18" fmla="*/ 5108028 w 5108028"/>
              <a:gd name="connsiteY18" fmla="*/ 68318 h 3030978"/>
              <a:gd name="connsiteX0" fmla="*/ 0 w 5108028"/>
              <a:gd name="connsiteY0" fmla="*/ 3016469 h 3035748"/>
              <a:gd name="connsiteX1" fmla="*/ 290151 w 5108028"/>
              <a:gd name="connsiteY1" fmla="*/ 2995263 h 3035748"/>
              <a:gd name="connsiteX2" fmla="*/ 813372 w 5108028"/>
              <a:gd name="connsiteY2" fmla="*/ 2773559 h 3035748"/>
              <a:gd name="connsiteX3" fmla="*/ 842963 w 5108028"/>
              <a:gd name="connsiteY3" fmla="*/ 2759960 h 3035748"/>
              <a:gd name="connsiteX4" fmla="*/ 1148879 w 5108028"/>
              <a:gd name="connsiteY4" fmla="*/ 2516040 h 3035748"/>
              <a:gd name="connsiteX5" fmla="*/ 1576553 w 5108028"/>
              <a:gd name="connsiteY5" fmla="*/ 2453025 h 3035748"/>
              <a:gd name="connsiteX6" fmla="*/ 1664710 w 5108028"/>
              <a:gd name="connsiteY6" fmla="*/ 2402553 h 3035748"/>
              <a:gd name="connsiteX7" fmla="*/ 1686912 w 5108028"/>
              <a:gd name="connsiteY7" fmla="*/ 2405729 h 3035748"/>
              <a:gd name="connsiteX8" fmla="*/ 1686912 w 5108028"/>
              <a:gd name="connsiteY8" fmla="*/ 2405729 h 3035748"/>
              <a:gd name="connsiteX9" fmla="*/ 2611628 w 5108028"/>
              <a:gd name="connsiteY9" fmla="*/ 2137667 h 3035748"/>
              <a:gd name="connsiteX10" fmla="*/ 3400858 w 5108028"/>
              <a:gd name="connsiteY10" fmla="*/ 1786759 h 3035748"/>
              <a:gd name="connsiteX11" fmla="*/ 4035973 w 5108028"/>
              <a:gd name="connsiteY11" fmla="*/ 1424152 h 3035748"/>
              <a:gd name="connsiteX12" fmla="*/ 4430111 w 5108028"/>
              <a:gd name="connsiteY12" fmla="*/ 1187669 h 3035748"/>
              <a:gd name="connsiteX13" fmla="*/ 4745421 w 5108028"/>
              <a:gd name="connsiteY13" fmla="*/ 919656 h 3035748"/>
              <a:gd name="connsiteX14" fmla="*/ 4871545 w 5108028"/>
              <a:gd name="connsiteY14" fmla="*/ 730469 h 3035748"/>
              <a:gd name="connsiteX15" fmla="*/ 5013435 w 5108028"/>
              <a:gd name="connsiteY15" fmla="*/ 352097 h 3035748"/>
              <a:gd name="connsiteX16" fmla="*/ 5092262 w 5108028"/>
              <a:gd name="connsiteY16" fmla="*/ 52552 h 3035748"/>
              <a:gd name="connsiteX17" fmla="*/ 5108028 w 5108028"/>
              <a:gd name="connsiteY17" fmla="*/ 68318 h 3035748"/>
              <a:gd name="connsiteX0" fmla="*/ 0 w 5108028"/>
              <a:gd name="connsiteY0" fmla="*/ 3016469 h 3035748"/>
              <a:gd name="connsiteX1" fmla="*/ 290151 w 5108028"/>
              <a:gd name="connsiteY1" fmla="*/ 2995263 h 3035748"/>
              <a:gd name="connsiteX2" fmla="*/ 813372 w 5108028"/>
              <a:gd name="connsiteY2" fmla="*/ 2773559 h 3035748"/>
              <a:gd name="connsiteX3" fmla="*/ 1148879 w 5108028"/>
              <a:gd name="connsiteY3" fmla="*/ 2516040 h 3035748"/>
              <a:gd name="connsiteX4" fmla="*/ 1576553 w 5108028"/>
              <a:gd name="connsiteY4" fmla="*/ 2453025 h 3035748"/>
              <a:gd name="connsiteX5" fmla="*/ 1664710 w 5108028"/>
              <a:gd name="connsiteY5" fmla="*/ 2402553 h 3035748"/>
              <a:gd name="connsiteX6" fmla="*/ 1686912 w 5108028"/>
              <a:gd name="connsiteY6" fmla="*/ 2405729 h 3035748"/>
              <a:gd name="connsiteX7" fmla="*/ 1686912 w 5108028"/>
              <a:gd name="connsiteY7" fmla="*/ 2405729 h 3035748"/>
              <a:gd name="connsiteX8" fmla="*/ 2611628 w 5108028"/>
              <a:gd name="connsiteY8" fmla="*/ 2137667 h 3035748"/>
              <a:gd name="connsiteX9" fmla="*/ 3400858 w 5108028"/>
              <a:gd name="connsiteY9" fmla="*/ 1786759 h 3035748"/>
              <a:gd name="connsiteX10" fmla="*/ 4035973 w 5108028"/>
              <a:gd name="connsiteY10" fmla="*/ 1424152 h 3035748"/>
              <a:gd name="connsiteX11" fmla="*/ 4430111 w 5108028"/>
              <a:gd name="connsiteY11" fmla="*/ 1187669 h 3035748"/>
              <a:gd name="connsiteX12" fmla="*/ 4745421 w 5108028"/>
              <a:gd name="connsiteY12" fmla="*/ 919656 h 3035748"/>
              <a:gd name="connsiteX13" fmla="*/ 4871545 w 5108028"/>
              <a:gd name="connsiteY13" fmla="*/ 730469 h 3035748"/>
              <a:gd name="connsiteX14" fmla="*/ 5013435 w 5108028"/>
              <a:gd name="connsiteY14" fmla="*/ 352097 h 3035748"/>
              <a:gd name="connsiteX15" fmla="*/ 5092262 w 5108028"/>
              <a:gd name="connsiteY15" fmla="*/ 52552 h 3035748"/>
              <a:gd name="connsiteX16" fmla="*/ 5108028 w 5108028"/>
              <a:gd name="connsiteY16" fmla="*/ 68318 h 3035748"/>
              <a:gd name="connsiteX0" fmla="*/ 0 w 5108028"/>
              <a:gd name="connsiteY0" fmla="*/ 3016469 h 3016469"/>
              <a:gd name="connsiteX1" fmla="*/ 813372 w 5108028"/>
              <a:gd name="connsiteY1" fmla="*/ 2773559 h 3016469"/>
              <a:gd name="connsiteX2" fmla="*/ 1148879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1686912 w 5108028"/>
              <a:gd name="connsiteY6" fmla="*/ 2405729 h 3016469"/>
              <a:gd name="connsiteX7" fmla="*/ 2611628 w 5108028"/>
              <a:gd name="connsiteY7" fmla="*/ 2137667 h 3016469"/>
              <a:gd name="connsiteX8" fmla="*/ 3400858 w 5108028"/>
              <a:gd name="connsiteY8" fmla="*/ 178675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653777 w 5108028"/>
              <a:gd name="connsiteY3" fmla="*/ 2577154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53777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53777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1686912 w 5108028"/>
              <a:gd name="connsiteY6" fmla="*/ 2405729 h 3016469"/>
              <a:gd name="connsiteX7" fmla="*/ 2611628 w 5108028"/>
              <a:gd name="connsiteY7" fmla="*/ 2137667 h 3016469"/>
              <a:gd name="connsiteX8" fmla="*/ 3400858 w 5108028"/>
              <a:gd name="connsiteY8" fmla="*/ 178675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2611628 w 5108028"/>
              <a:gd name="connsiteY6" fmla="*/ 2137667 h 3016469"/>
              <a:gd name="connsiteX7" fmla="*/ 3400858 w 5108028"/>
              <a:gd name="connsiteY7" fmla="*/ 178675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2611628 w 5108028"/>
              <a:gd name="connsiteY5" fmla="*/ 2137667 h 3016469"/>
              <a:gd name="connsiteX6" fmla="*/ 3400858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071286 w 5108028"/>
              <a:gd name="connsiteY6" fmla="*/ 2068227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071286 w 5108028"/>
              <a:gd name="connsiteY6" fmla="*/ 2068227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102010 w 5108028"/>
              <a:gd name="connsiteY7" fmla="*/ 1649946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2001049 h 3016469"/>
              <a:gd name="connsiteX7" fmla="*/ 4102010 w 5108028"/>
              <a:gd name="connsiteY7" fmla="*/ 1649946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2001049 h 3016469"/>
              <a:gd name="connsiteX6" fmla="*/ 4102010 w 5108028"/>
              <a:gd name="connsiteY6" fmla="*/ 1649946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871545 w 5108028"/>
              <a:gd name="connsiteY6" fmla="*/ 730469 h 3016469"/>
              <a:gd name="connsiteX7" fmla="*/ 5013435 w 5108028"/>
              <a:gd name="connsiteY7" fmla="*/ 352097 h 3016469"/>
              <a:gd name="connsiteX8" fmla="*/ 5092262 w 5108028"/>
              <a:gd name="connsiteY8" fmla="*/ 52552 h 3016469"/>
              <a:gd name="connsiteX9" fmla="*/ 5108028 w 5108028"/>
              <a:gd name="connsiteY9"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871545 w 5108028"/>
              <a:gd name="connsiteY6" fmla="*/ 730469 h 3016469"/>
              <a:gd name="connsiteX7" fmla="*/ 5092262 w 5108028"/>
              <a:gd name="connsiteY7" fmla="*/ 52552 h 3016469"/>
              <a:gd name="connsiteX8" fmla="*/ 5108028 w 5108028"/>
              <a:gd name="connsiteY8"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3615140 w 5108028"/>
              <a:gd name="connsiteY3" fmla="*/ 2001049 h 3016469"/>
              <a:gd name="connsiteX4" fmla="*/ 4459168 w 5108028"/>
              <a:gd name="connsiteY4" fmla="*/ 1364170 h 3016469"/>
              <a:gd name="connsiteX5" fmla="*/ 4871545 w 5108028"/>
              <a:gd name="connsiteY5" fmla="*/ 730469 h 3016469"/>
              <a:gd name="connsiteX6" fmla="*/ 5092262 w 5108028"/>
              <a:gd name="connsiteY6" fmla="*/ 52552 h 3016469"/>
              <a:gd name="connsiteX7" fmla="*/ 5108028 w 5108028"/>
              <a:gd name="connsiteY7" fmla="*/ 68318 h 3016469"/>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308204 w 4785326"/>
              <a:gd name="connsiteY3" fmla="*/ 1948497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308204 w 4785326"/>
              <a:gd name="connsiteY3" fmla="*/ 1948497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564609 w 4785326"/>
              <a:gd name="connsiteY5" fmla="*/ 677917 h 2849299"/>
              <a:gd name="connsiteX6" fmla="*/ 4785326 w 4785326"/>
              <a:gd name="connsiteY6" fmla="*/ 0 h 2849299"/>
              <a:gd name="connsiteX0" fmla="*/ 0 w 4845871"/>
              <a:gd name="connsiteY0" fmla="*/ 2849299 h 2849299"/>
              <a:gd name="connsiteX1" fmla="*/ 1056225 w 4845871"/>
              <a:gd name="connsiteY1" fmla="*/ 2463488 h 2849299"/>
              <a:gd name="connsiteX2" fmla="*/ 1538177 w 4845871"/>
              <a:gd name="connsiteY2" fmla="*/ 2387139 h 2849299"/>
              <a:gd name="connsiteX3" fmla="*/ 3620113 w 4845871"/>
              <a:gd name="connsiteY3" fmla="*/ 1709144 h 2849299"/>
              <a:gd name="connsiteX4" fmla="*/ 4465171 w 4845871"/>
              <a:gd name="connsiteY4" fmla="*/ 840539 h 2849299"/>
              <a:gd name="connsiteX5" fmla="*/ 4564609 w 4845871"/>
              <a:gd name="connsiteY5" fmla="*/ 677917 h 2849299"/>
              <a:gd name="connsiteX6" fmla="*/ 4785326 w 4845871"/>
              <a:gd name="connsiteY6"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074791 w 4785326"/>
              <a:gd name="connsiteY2" fmla="*/ 2445301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56225 w 4785326"/>
              <a:gd name="connsiteY1" fmla="*/ 2642969 h 2849299"/>
              <a:gd name="connsiteX2" fmla="*/ 873832 w 4785326"/>
              <a:gd name="connsiteY2" fmla="*/ 2651230 h 2849299"/>
              <a:gd name="connsiteX3" fmla="*/ 1074791 w 4785326"/>
              <a:gd name="connsiteY3" fmla="*/ 2445301 h 2849299"/>
              <a:gd name="connsiteX4" fmla="*/ 1725312 w 4785326"/>
              <a:gd name="connsiteY4" fmla="*/ 2387139 h 2849299"/>
              <a:gd name="connsiteX5" fmla="*/ 3620113 w 4785326"/>
              <a:gd name="connsiteY5" fmla="*/ 1709145 h 2849299"/>
              <a:gd name="connsiteX6" fmla="*/ 4465171 w 4785326"/>
              <a:gd name="connsiteY6" fmla="*/ 840539 h 2849299"/>
              <a:gd name="connsiteX7" fmla="*/ 4785326 w 4785326"/>
              <a:gd name="connsiteY7" fmla="*/ 0 h 2849299"/>
              <a:gd name="connsiteX0" fmla="*/ 0 w 4785326"/>
              <a:gd name="connsiteY0" fmla="*/ 2849299 h 2854174"/>
              <a:gd name="connsiteX1" fmla="*/ 1056225 w 4785326"/>
              <a:gd name="connsiteY1" fmla="*/ 2642969 h 2854174"/>
              <a:gd name="connsiteX2" fmla="*/ 873832 w 4785326"/>
              <a:gd name="connsiteY2" fmla="*/ 2651230 h 2854174"/>
              <a:gd name="connsiteX3" fmla="*/ 1074791 w 4785326"/>
              <a:gd name="connsiteY3" fmla="*/ 2445301 h 2854174"/>
              <a:gd name="connsiteX4" fmla="*/ 1725312 w 4785326"/>
              <a:gd name="connsiteY4" fmla="*/ 2387139 h 2854174"/>
              <a:gd name="connsiteX5" fmla="*/ 3620113 w 4785326"/>
              <a:gd name="connsiteY5" fmla="*/ 1709145 h 2854174"/>
              <a:gd name="connsiteX6" fmla="*/ 4465171 w 4785326"/>
              <a:gd name="connsiteY6" fmla="*/ 840539 h 2854174"/>
              <a:gd name="connsiteX7" fmla="*/ 4785326 w 4785326"/>
              <a:gd name="connsiteY7" fmla="*/ 0 h 2854174"/>
              <a:gd name="connsiteX0" fmla="*/ 0 w 4785326"/>
              <a:gd name="connsiteY0" fmla="*/ 2849299 h 2849299"/>
              <a:gd name="connsiteX1" fmla="*/ 1056225 w 4785326"/>
              <a:gd name="connsiteY1" fmla="*/ 2642969 h 2849299"/>
              <a:gd name="connsiteX2" fmla="*/ 1074791 w 4785326"/>
              <a:gd name="connsiteY2" fmla="*/ 2445301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824466"/>
              <a:gd name="connsiteY0" fmla="*/ 2879615 h 2879615"/>
              <a:gd name="connsiteX1" fmla="*/ 1074791 w 4824466"/>
              <a:gd name="connsiteY1" fmla="*/ 2475617 h 2879615"/>
              <a:gd name="connsiteX2" fmla="*/ 3620113 w 4824466"/>
              <a:gd name="connsiteY2" fmla="*/ 1739461 h 2879615"/>
              <a:gd name="connsiteX3" fmla="*/ 4465171 w 4824466"/>
              <a:gd name="connsiteY3" fmla="*/ 870855 h 2879615"/>
              <a:gd name="connsiteX4" fmla="*/ 4771107 w 4824466"/>
              <a:gd name="connsiteY4" fmla="*/ 140090 h 2879615"/>
              <a:gd name="connsiteX5" fmla="*/ 4785326 w 4824466"/>
              <a:gd name="connsiteY5" fmla="*/ 30316 h 2879615"/>
              <a:gd name="connsiteX0" fmla="*/ 0 w 4830025"/>
              <a:gd name="connsiteY0" fmla="*/ 2879615 h 2879615"/>
              <a:gd name="connsiteX1" fmla="*/ 1074791 w 4830025"/>
              <a:gd name="connsiteY1" fmla="*/ 2475617 h 2879615"/>
              <a:gd name="connsiteX2" fmla="*/ 3620113 w 4830025"/>
              <a:gd name="connsiteY2" fmla="*/ 1739461 h 2879615"/>
              <a:gd name="connsiteX3" fmla="*/ 4465171 w 4830025"/>
              <a:gd name="connsiteY3" fmla="*/ 870855 h 2879615"/>
              <a:gd name="connsiteX4" fmla="*/ 4771107 w 4830025"/>
              <a:gd name="connsiteY4" fmla="*/ 140090 h 2879615"/>
              <a:gd name="connsiteX5" fmla="*/ 4785326 w 4830025"/>
              <a:gd name="connsiteY5" fmla="*/ 30316 h 2879615"/>
              <a:gd name="connsiteX0" fmla="*/ 0 w 4830025"/>
              <a:gd name="connsiteY0" fmla="*/ 2879615 h 2879615"/>
              <a:gd name="connsiteX1" fmla="*/ 1074791 w 4830025"/>
              <a:gd name="connsiteY1" fmla="*/ 2475617 h 2879615"/>
              <a:gd name="connsiteX2" fmla="*/ 3620113 w 4830025"/>
              <a:gd name="connsiteY2" fmla="*/ 1739461 h 2879615"/>
              <a:gd name="connsiteX3" fmla="*/ 4465171 w 4830025"/>
              <a:gd name="connsiteY3" fmla="*/ 870855 h 2879615"/>
              <a:gd name="connsiteX4" fmla="*/ 4771107 w 4830025"/>
              <a:gd name="connsiteY4" fmla="*/ 140090 h 2879615"/>
              <a:gd name="connsiteX5" fmla="*/ 4785326 w 4830025"/>
              <a:gd name="connsiteY5" fmla="*/ 30316 h 2879615"/>
              <a:gd name="connsiteX0" fmla="*/ 0 w 4826686"/>
              <a:gd name="connsiteY0" fmla="*/ 2861319 h 2861319"/>
              <a:gd name="connsiteX1" fmla="*/ 1074791 w 4826686"/>
              <a:gd name="connsiteY1" fmla="*/ 2457321 h 2861319"/>
              <a:gd name="connsiteX2" fmla="*/ 3620113 w 4826686"/>
              <a:gd name="connsiteY2" fmla="*/ 1721165 h 2861319"/>
              <a:gd name="connsiteX3" fmla="*/ 4465171 w 4826686"/>
              <a:gd name="connsiteY3" fmla="*/ 852559 h 2861319"/>
              <a:gd name="connsiteX4" fmla="*/ 4771107 w 4826686"/>
              <a:gd name="connsiteY4" fmla="*/ 121794 h 2861319"/>
              <a:gd name="connsiteX5" fmla="*/ 4798643 w 4826686"/>
              <a:gd name="connsiteY5" fmla="*/ 121794 h 2861319"/>
              <a:gd name="connsiteX6" fmla="*/ 4785326 w 4826686"/>
              <a:gd name="connsiteY6" fmla="*/ 12020 h 2861319"/>
              <a:gd name="connsiteX0" fmla="*/ 0 w 4967529"/>
              <a:gd name="connsiteY0" fmla="*/ 3006087 h 3006087"/>
              <a:gd name="connsiteX1" fmla="*/ 1074791 w 4967529"/>
              <a:gd name="connsiteY1" fmla="*/ 2602089 h 3006087"/>
              <a:gd name="connsiteX2" fmla="*/ 3620113 w 4967529"/>
              <a:gd name="connsiteY2" fmla="*/ 1865933 h 3006087"/>
              <a:gd name="connsiteX3" fmla="*/ 4771107 w 4967529"/>
              <a:gd name="connsiteY3" fmla="*/ 266562 h 3006087"/>
              <a:gd name="connsiteX4" fmla="*/ 4798643 w 4967529"/>
              <a:gd name="connsiteY4" fmla="*/ 266562 h 3006087"/>
              <a:gd name="connsiteX5" fmla="*/ 4785326 w 4967529"/>
              <a:gd name="connsiteY5" fmla="*/ 156788 h 3006087"/>
              <a:gd name="connsiteX0" fmla="*/ 0 w 4967529"/>
              <a:gd name="connsiteY0" fmla="*/ 3006087 h 3006087"/>
              <a:gd name="connsiteX1" fmla="*/ 1074791 w 4967529"/>
              <a:gd name="connsiteY1" fmla="*/ 2602089 h 3006087"/>
              <a:gd name="connsiteX2" fmla="*/ 3620113 w 4967529"/>
              <a:gd name="connsiteY2" fmla="*/ 1865933 h 3006087"/>
              <a:gd name="connsiteX3" fmla="*/ 4771107 w 4967529"/>
              <a:gd name="connsiteY3" fmla="*/ 266562 h 3006087"/>
              <a:gd name="connsiteX4" fmla="*/ 4798643 w 4967529"/>
              <a:gd name="connsiteY4" fmla="*/ 266562 h 3006087"/>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331388 w 4771107"/>
              <a:gd name="connsiteY3" fmla="*/ 538507 h 2739525"/>
              <a:gd name="connsiteX4" fmla="*/ 4771107 w 4771107"/>
              <a:gd name="connsiteY4"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518522 w 4771107"/>
              <a:gd name="connsiteY3" fmla="*/ 538507 h 2739525"/>
              <a:gd name="connsiteX4" fmla="*/ 4771107 w 4771107"/>
              <a:gd name="connsiteY4" fmla="*/ 0 h 2739525"/>
              <a:gd name="connsiteX0" fmla="*/ 0 w 4817040"/>
              <a:gd name="connsiteY0" fmla="*/ 2739525 h 2739525"/>
              <a:gd name="connsiteX1" fmla="*/ 1074791 w 4817040"/>
              <a:gd name="connsiteY1" fmla="*/ 2335527 h 2739525"/>
              <a:gd name="connsiteX2" fmla="*/ 3620113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629211 w 4817040"/>
              <a:gd name="connsiteY3" fmla="*/ 1357187 h 2739525"/>
              <a:gd name="connsiteX4" fmla="*/ 3973415 w 4817040"/>
              <a:gd name="connsiteY4" fmla="*/ 1119506 h 2739525"/>
              <a:gd name="connsiteX5" fmla="*/ 4518522 w 4817040"/>
              <a:gd name="connsiteY5" fmla="*/ 538507 h 2739525"/>
              <a:gd name="connsiteX6" fmla="*/ 4771107 w 4817040"/>
              <a:gd name="connsiteY6"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629211 w 4817040"/>
              <a:gd name="connsiteY3" fmla="*/ 1357187 h 2739525"/>
              <a:gd name="connsiteX4" fmla="*/ 3973415 w 4817040"/>
              <a:gd name="connsiteY4" fmla="*/ 1119506 h 2739525"/>
              <a:gd name="connsiteX5" fmla="*/ 4518522 w 4817040"/>
              <a:gd name="connsiteY5" fmla="*/ 538507 h 2739525"/>
              <a:gd name="connsiteX6" fmla="*/ 4771107 w 4817040"/>
              <a:gd name="connsiteY6"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869636 w 4817040"/>
              <a:gd name="connsiteY2" fmla="*/ 1360018 h 2739525"/>
              <a:gd name="connsiteX3" fmla="*/ 4518522 w 4817040"/>
              <a:gd name="connsiteY3" fmla="*/ 538507 h 2739525"/>
              <a:gd name="connsiteX4" fmla="*/ 4771107 w 4817040"/>
              <a:gd name="connsiteY4"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3821967 w 4771107"/>
              <a:gd name="connsiteY3" fmla="*/ 1410005 h 2739525"/>
              <a:gd name="connsiteX4" fmla="*/ 4771107 w 4771107"/>
              <a:gd name="connsiteY4"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3821967 w 4771107"/>
              <a:gd name="connsiteY3" fmla="*/ 1410005 h 2739525"/>
              <a:gd name="connsiteX4" fmla="*/ 4771107 w 4771107"/>
              <a:gd name="connsiteY4"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3821967 w 4771107"/>
              <a:gd name="connsiteY4" fmla="*/ 1410005 h 2739525"/>
              <a:gd name="connsiteX5" fmla="*/ 4771107 w 4771107"/>
              <a:gd name="connsiteY5"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3918343 w 4771107"/>
              <a:gd name="connsiteY4" fmla="*/ 1197060 h 2739525"/>
              <a:gd name="connsiteX5" fmla="*/ 3821967 w 4771107"/>
              <a:gd name="connsiteY5" fmla="*/ 1410005 h 2739525"/>
              <a:gd name="connsiteX6" fmla="*/ 4771107 w 4771107"/>
              <a:gd name="connsiteY6"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3918343 w 4771107"/>
              <a:gd name="connsiteY5" fmla="*/ 1197060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3918343 w 4771107"/>
              <a:gd name="connsiteY5" fmla="*/ 1197060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3918343 w 4771107"/>
              <a:gd name="connsiteY6" fmla="*/ 1197060 h 2739525"/>
              <a:gd name="connsiteX7" fmla="*/ 3821967 w 4771107"/>
              <a:gd name="connsiteY7" fmla="*/ 1410005 h 2739525"/>
              <a:gd name="connsiteX8" fmla="*/ 4771107 w 4771107"/>
              <a:gd name="connsiteY8"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4771107 w 4771107"/>
              <a:gd name="connsiteY6"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4771107 w 4771107"/>
              <a:gd name="connsiteY5"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4771107 w 4771107"/>
              <a:gd name="connsiteY4"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4771107 w 4771107"/>
              <a:gd name="connsiteY4" fmla="*/ 0 h 2739525"/>
              <a:gd name="connsiteX0" fmla="*/ 0 w 4812068"/>
              <a:gd name="connsiteY0" fmla="*/ 2757801 h 2757801"/>
              <a:gd name="connsiteX1" fmla="*/ 1074791 w 4812068"/>
              <a:gd name="connsiteY1" fmla="*/ 2353803 h 2757801"/>
              <a:gd name="connsiteX2" fmla="*/ 3073728 w 4812068"/>
              <a:gd name="connsiteY2" fmla="*/ 1869372 h 2757801"/>
              <a:gd name="connsiteX3" fmla="*/ 3869636 w 4812068"/>
              <a:gd name="connsiteY3" fmla="*/ 1378294 h 2757801"/>
              <a:gd name="connsiteX4" fmla="*/ 4661823 w 4812068"/>
              <a:gd name="connsiteY4" fmla="*/ 226670 h 2757801"/>
              <a:gd name="connsiteX5" fmla="*/ 4771107 w 4812068"/>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3869636 w 4839416"/>
              <a:gd name="connsiteY3" fmla="*/ 1378294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4181545 w 4839416"/>
              <a:gd name="connsiteY3" fmla="*/ 1138941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4181545 w 4839416"/>
              <a:gd name="connsiteY3" fmla="*/ 1138941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1073929 w 4839416"/>
              <a:gd name="connsiteY2" fmla="*/ 2519989 h 2757801"/>
              <a:gd name="connsiteX3" fmla="*/ 3073728 w 4839416"/>
              <a:gd name="connsiteY3" fmla="*/ 1869372 h 2757801"/>
              <a:gd name="connsiteX4" fmla="*/ 4181545 w 4839416"/>
              <a:gd name="connsiteY4" fmla="*/ 1138941 h 2757801"/>
              <a:gd name="connsiteX5" fmla="*/ 4661823 w 4839416"/>
              <a:gd name="connsiteY5" fmla="*/ 226670 h 2757801"/>
              <a:gd name="connsiteX6" fmla="*/ 4771107 w 4839416"/>
              <a:gd name="connsiteY6" fmla="*/ 18276 h 2757801"/>
              <a:gd name="connsiteX0" fmla="*/ 101560 w 4940976"/>
              <a:gd name="connsiteY0" fmla="*/ 2757801 h 2764686"/>
              <a:gd name="connsiteX1" fmla="*/ 0 w 4940976"/>
              <a:gd name="connsiteY1" fmla="*/ 2764686 h 2764686"/>
              <a:gd name="connsiteX2" fmla="*/ 1176351 w 4940976"/>
              <a:gd name="connsiteY2" fmla="*/ 2353803 h 2764686"/>
              <a:gd name="connsiteX3" fmla="*/ 1175489 w 4940976"/>
              <a:gd name="connsiteY3" fmla="*/ 2519989 h 2764686"/>
              <a:gd name="connsiteX4" fmla="*/ 3175288 w 4940976"/>
              <a:gd name="connsiteY4" fmla="*/ 1869372 h 2764686"/>
              <a:gd name="connsiteX5" fmla="*/ 4283105 w 4940976"/>
              <a:gd name="connsiteY5" fmla="*/ 1138941 h 2764686"/>
              <a:gd name="connsiteX6" fmla="*/ 4763383 w 4940976"/>
              <a:gd name="connsiteY6" fmla="*/ 226670 h 2764686"/>
              <a:gd name="connsiteX7" fmla="*/ 4872667 w 4940976"/>
              <a:gd name="connsiteY7" fmla="*/ 18276 h 2764686"/>
              <a:gd name="connsiteX0" fmla="*/ 101560 w 4940976"/>
              <a:gd name="connsiteY0" fmla="*/ 2757801 h 2764686"/>
              <a:gd name="connsiteX1" fmla="*/ 0 w 4940976"/>
              <a:gd name="connsiteY1" fmla="*/ 2764686 h 2764686"/>
              <a:gd name="connsiteX2" fmla="*/ 1176351 w 4940976"/>
              <a:gd name="connsiteY2" fmla="*/ 2353803 h 2764686"/>
              <a:gd name="connsiteX3" fmla="*/ 1175489 w 4940976"/>
              <a:gd name="connsiteY3" fmla="*/ 2519989 h 2764686"/>
              <a:gd name="connsiteX4" fmla="*/ 3175288 w 4940976"/>
              <a:gd name="connsiteY4" fmla="*/ 1869372 h 2764686"/>
              <a:gd name="connsiteX5" fmla="*/ 4283105 w 4940976"/>
              <a:gd name="connsiteY5" fmla="*/ 1138941 h 2764686"/>
              <a:gd name="connsiteX6" fmla="*/ 4763383 w 4940976"/>
              <a:gd name="connsiteY6" fmla="*/ 226670 h 2764686"/>
              <a:gd name="connsiteX7" fmla="*/ 4872667 w 4940976"/>
              <a:gd name="connsiteY7" fmla="*/ 18276 h 2764686"/>
              <a:gd name="connsiteX0" fmla="*/ 101560 w 4940976"/>
              <a:gd name="connsiteY0" fmla="*/ 2757801 h 2764686"/>
              <a:gd name="connsiteX1" fmla="*/ 0 w 4940976"/>
              <a:gd name="connsiteY1" fmla="*/ 2764686 h 2764686"/>
              <a:gd name="connsiteX2" fmla="*/ 184182 w 4940976"/>
              <a:gd name="connsiteY2" fmla="*/ 2723441 h 2764686"/>
              <a:gd name="connsiteX3" fmla="*/ 1176351 w 4940976"/>
              <a:gd name="connsiteY3" fmla="*/ 2353803 h 2764686"/>
              <a:gd name="connsiteX4" fmla="*/ 1175489 w 4940976"/>
              <a:gd name="connsiteY4" fmla="*/ 2519989 h 2764686"/>
              <a:gd name="connsiteX5" fmla="*/ 3175288 w 4940976"/>
              <a:gd name="connsiteY5" fmla="*/ 1869372 h 2764686"/>
              <a:gd name="connsiteX6" fmla="*/ 4283105 w 4940976"/>
              <a:gd name="connsiteY6" fmla="*/ 1138941 h 2764686"/>
              <a:gd name="connsiteX7" fmla="*/ 4763383 w 4940976"/>
              <a:gd name="connsiteY7" fmla="*/ 226670 h 2764686"/>
              <a:gd name="connsiteX8" fmla="*/ 4872667 w 4940976"/>
              <a:gd name="connsiteY8" fmla="*/ 18276 h 2764686"/>
              <a:gd name="connsiteX0" fmla="*/ 101560 w 4940976"/>
              <a:gd name="connsiteY0" fmla="*/ 2757801 h 2764686"/>
              <a:gd name="connsiteX1" fmla="*/ 0 w 4940976"/>
              <a:gd name="connsiteY1" fmla="*/ 2764686 h 2764686"/>
              <a:gd name="connsiteX2" fmla="*/ 184182 w 4940976"/>
              <a:gd name="connsiteY2" fmla="*/ 2723441 h 2764686"/>
              <a:gd name="connsiteX3" fmla="*/ 1176351 w 4940976"/>
              <a:gd name="connsiteY3" fmla="*/ 2353803 h 2764686"/>
              <a:gd name="connsiteX4" fmla="*/ 1175489 w 4940976"/>
              <a:gd name="connsiteY4" fmla="*/ 2519989 h 2764686"/>
              <a:gd name="connsiteX5" fmla="*/ 3175288 w 4940976"/>
              <a:gd name="connsiteY5" fmla="*/ 1869372 h 2764686"/>
              <a:gd name="connsiteX6" fmla="*/ 4283105 w 4940976"/>
              <a:gd name="connsiteY6" fmla="*/ 1138941 h 2764686"/>
              <a:gd name="connsiteX7" fmla="*/ 4763383 w 4940976"/>
              <a:gd name="connsiteY7" fmla="*/ 226670 h 2764686"/>
              <a:gd name="connsiteX8" fmla="*/ 4872667 w 4940976"/>
              <a:gd name="connsiteY8" fmla="*/ 18276 h 2764686"/>
              <a:gd name="connsiteX0" fmla="*/ 152180 w 4991596"/>
              <a:gd name="connsiteY0" fmla="*/ 2757801 h 2764686"/>
              <a:gd name="connsiteX1" fmla="*/ 50620 w 4991596"/>
              <a:gd name="connsiteY1" fmla="*/ 2764686 h 2764686"/>
              <a:gd name="connsiteX2" fmla="*/ 47612 w 4991596"/>
              <a:gd name="connsiteY2" fmla="*/ 2723441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1226971 w 4991596"/>
              <a:gd name="connsiteY2" fmla="*/ 2353803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1226971 w 4991596"/>
              <a:gd name="connsiteY2" fmla="*/ 2353803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1033355 w 4991596"/>
              <a:gd name="connsiteY2" fmla="*/ 2432942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757993 w 4991596"/>
              <a:gd name="connsiteY3" fmla="*/ 2512169 h 2764686"/>
              <a:gd name="connsiteX4" fmla="*/ 1033355 w 4991596"/>
              <a:gd name="connsiteY4" fmla="*/ 2432942 h 2764686"/>
              <a:gd name="connsiteX5" fmla="*/ 1226971 w 4991596"/>
              <a:gd name="connsiteY5" fmla="*/ 2353803 h 2764686"/>
              <a:gd name="connsiteX6" fmla="*/ 1226109 w 4991596"/>
              <a:gd name="connsiteY6" fmla="*/ 2519989 h 2764686"/>
              <a:gd name="connsiteX7" fmla="*/ 3225908 w 4991596"/>
              <a:gd name="connsiteY7" fmla="*/ 1869372 h 2764686"/>
              <a:gd name="connsiteX8" fmla="*/ 4333725 w 4991596"/>
              <a:gd name="connsiteY8" fmla="*/ 1138941 h 2764686"/>
              <a:gd name="connsiteX9" fmla="*/ 4814003 w 4991596"/>
              <a:gd name="connsiteY9" fmla="*/ 226670 h 2764686"/>
              <a:gd name="connsiteX10" fmla="*/ 4923287 w 4991596"/>
              <a:gd name="connsiteY10"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0 w 4940976"/>
              <a:gd name="connsiteY0" fmla="*/ 2764686 h 2764686"/>
              <a:gd name="connsiteX1" fmla="*/ 707373 w 4940976"/>
              <a:gd name="connsiteY1" fmla="*/ 2538578 h 2764686"/>
              <a:gd name="connsiteX2" fmla="*/ 1175489 w 4940976"/>
              <a:gd name="connsiteY2" fmla="*/ 2519989 h 2764686"/>
              <a:gd name="connsiteX3" fmla="*/ 3175288 w 4940976"/>
              <a:gd name="connsiteY3" fmla="*/ 1869372 h 2764686"/>
              <a:gd name="connsiteX4" fmla="*/ 4283105 w 4940976"/>
              <a:gd name="connsiteY4" fmla="*/ 1138941 h 2764686"/>
              <a:gd name="connsiteX5" fmla="*/ 4763383 w 4940976"/>
              <a:gd name="connsiteY5" fmla="*/ 226670 h 2764686"/>
              <a:gd name="connsiteX6" fmla="*/ 4872667 w 4940976"/>
              <a:gd name="connsiteY6" fmla="*/ 18276 h 2764686"/>
              <a:gd name="connsiteX0" fmla="*/ 0 w 4940976"/>
              <a:gd name="connsiteY0" fmla="*/ 2764686 h 2764686"/>
              <a:gd name="connsiteX1" fmla="*/ 707373 w 4940976"/>
              <a:gd name="connsiteY1" fmla="*/ 2538578 h 2764686"/>
              <a:gd name="connsiteX2" fmla="*/ 3175288 w 4940976"/>
              <a:gd name="connsiteY2" fmla="*/ 1869372 h 2764686"/>
              <a:gd name="connsiteX3" fmla="*/ 4283105 w 4940976"/>
              <a:gd name="connsiteY3" fmla="*/ 1138941 h 2764686"/>
              <a:gd name="connsiteX4" fmla="*/ 4763383 w 4940976"/>
              <a:gd name="connsiteY4" fmla="*/ 226670 h 2764686"/>
              <a:gd name="connsiteX5" fmla="*/ 4872667 w 4940976"/>
              <a:gd name="connsiteY5" fmla="*/ 18276 h 2764686"/>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971440"/>
              <a:gd name="connsiteY0" fmla="*/ 2923343 h 2923343"/>
              <a:gd name="connsiteX1" fmla="*/ 707373 w 4971440"/>
              <a:gd name="connsiteY1" fmla="*/ 2697235 h 2923343"/>
              <a:gd name="connsiteX2" fmla="*/ 3175288 w 4971440"/>
              <a:gd name="connsiteY2" fmla="*/ 2028029 h 2923343"/>
              <a:gd name="connsiteX3" fmla="*/ 4283105 w 4971440"/>
              <a:gd name="connsiteY3" fmla="*/ 1297598 h 2923343"/>
              <a:gd name="connsiteX4" fmla="*/ 4872667 w 4971440"/>
              <a:gd name="connsiteY4" fmla="*/ 176933 h 2923343"/>
              <a:gd name="connsiteX5" fmla="*/ 4875743 w 4971440"/>
              <a:gd name="connsiteY5" fmla="*/ 236001 h 2923343"/>
              <a:gd name="connsiteX0" fmla="*/ 0 w 4971440"/>
              <a:gd name="connsiteY0" fmla="*/ 2923343 h 2923343"/>
              <a:gd name="connsiteX1" fmla="*/ 707373 w 4971440"/>
              <a:gd name="connsiteY1" fmla="*/ 2697235 h 2923343"/>
              <a:gd name="connsiteX2" fmla="*/ 3175288 w 4971440"/>
              <a:gd name="connsiteY2" fmla="*/ 2028029 h 2923343"/>
              <a:gd name="connsiteX3" fmla="*/ 4283105 w 4971440"/>
              <a:gd name="connsiteY3" fmla="*/ 1297598 h 2923343"/>
              <a:gd name="connsiteX4" fmla="*/ 4872667 w 4971440"/>
              <a:gd name="connsiteY4" fmla="*/ 176933 h 2923343"/>
              <a:gd name="connsiteX5" fmla="*/ 4875743 w 4971440"/>
              <a:gd name="connsiteY5" fmla="*/ 236001 h 2923343"/>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72667" h="2746410">
                <a:moveTo>
                  <a:pt x="0" y="2746410"/>
                </a:moveTo>
                <a:cubicBezTo>
                  <a:pt x="147369" y="2699304"/>
                  <a:pt x="511458" y="2561085"/>
                  <a:pt x="707373" y="2520302"/>
                </a:cubicBezTo>
                <a:cubicBezTo>
                  <a:pt x="1236588" y="2371083"/>
                  <a:pt x="2579333" y="2084369"/>
                  <a:pt x="3175288" y="1851096"/>
                </a:cubicBezTo>
                <a:cubicBezTo>
                  <a:pt x="3693224" y="1620921"/>
                  <a:pt x="4018423" y="1394449"/>
                  <a:pt x="4283105" y="1120665"/>
                </a:cubicBezTo>
                <a:cubicBezTo>
                  <a:pt x="4566001" y="812149"/>
                  <a:pt x="4767954" y="352017"/>
                  <a:pt x="4872667"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63" name="Freeform 62"/>
          <p:cNvSpPr/>
          <p:nvPr/>
        </p:nvSpPr>
        <p:spPr>
          <a:xfrm>
            <a:off x="2127342" y="1571612"/>
            <a:ext cx="5730806" cy="3493388"/>
          </a:xfrm>
          <a:custGeom>
            <a:avLst/>
            <a:gdLst>
              <a:gd name="connsiteX0" fmla="*/ 0 w 5108028"/>
              <a:gd name="connsiteY0" fmla="*/ 3011213 h 3011213"/>
              <a:gd name="connsiteX1" fmla="*/ 268014 w 5108028"/>
              <a:gd name="connsiteY1" fmla="*/ 2695903 h 3011213"/>
              <a:gd name="connsiteX2" fmla="*/ 772511 w 5108028"/>
              <a:gd name="connsiteY2" fmla="*/ 2349062 h 3011213"/>
              <a:gd name="connsiteX3" fmla="*/ 1387366 w 5108028"/>
              <a:gd name="connsiteY3" fmla="*/ 2112579 h 3011213"/>
              <a:gd name="connsiteX4" fmla="*/ 2096814 w 5108028"/>
              <a:gd name="connsiteY4" fmla="*/ 1954924 h 3011213"/>
              <a:gd name="connsiteX5" fmla="*/ 2427890 w 5108028"/>
              <a:gd name="connsiteY5" fmla="*/ 1891862 h 3011213"/>
              <a:gd name="connsiteX6" fmla="*/ 2900856 w 5108028"/>
              <a:gd name="connsiteY6" fmla="*/ 1781503 h 3011213"/>
              <a:gd name="connsiteX7" fmla="*/ 3105807 w 5108028"/>
              <a:gd name="connsiteY7" fmla="*/ 1734207 h 3011213"/>
              <a:gd name="connsiteX8" fmla="*/ 3499945 w 5108028"/>
              <a:gd name="connsiteY8" fmla="*/ 1639613 h 3011213"/>
              <a:gd name="connsiteX9" fmla="*/ 4035973 w 5108028"/>
              <a:gd name="connsiteY9" fmla="*/ 1418896 h 3011213"/>
              <a:gd name="connsiteX10" fmla="*/ 4430111 w 5108028"/>
              <a:gd name="connsiteY10" fmla="*/ 1182413 h 3011213"/>
              <a:gd name="connsiteX11" fmla="*/ 4745421 w 5108028"/>
              <a:gd name="connsiteY11" fmla="*/ 914400 h 3011213"/>
              <a:gd name="connsiteX12" fmla="*/ 4871545 w 5108028"/>
              <a:gd name="connsiteY12" fmla="*/ 725213 h 3011213"/>
              <a:gd name="connsiteX13" fmla="*/ 4887311 w 5108028"/>
              <a:gd name="connsiteY13" fmla="*/ 677917 h 3011213"/>
              <a:gd name="connsiteX14" fmla="*/ 5013435 w 5108028"/>
              <a:gd name="connsiteY14" fmla="*/ 346841 h 3011213"/>
              <a:gd name="connsiteX15" fmla="*/ 5092262 w 5108028"/>
              <a:gd name="connsiteY15" fmla="*/ 47296 h 3011213"/>
              <a:gd name="connsiteX16" fmla="*/ 5108028 w 5108028"/>
              <a:gd name="connsiteY16" fmla="*/ 63062 h 3011213"/>
              <a:gd name="connsiteX0" fmla="*/ 0 w 5108028"/>
              <a:gd name="connsiteY0" fmla="*/ 3011213 h 3011213"/>
              <a:gd name="connsiteX1" fmla="*/ 268014 w 5108028"/>
              <a:gd name="connsiteY1" fmla="*/ 2695903 h 3011213"/>
              <a:gd name="connsiteX2" fmla="*/ 772511 w 5108028"/>
              <a:gd name="connsiteY2" fmla="*/ 2349062 h 3011213"/>
              <a:gd name="connsiteX3" fmla="*/ 1387366 w 5108028"/>
              <a:gd name="connsiteY3" fmla="*/ 2112579 h 3011213"/>
              <a:gd name="connsiteX4" fmla="*/ 2096814 w 5108028"/>
              <a:gd name="connsiteY4" fmla="*/ 1954924 h 3011213"/>
              <a:gd name="connsiteX5" fmla="*/ 2427890 w 5108028"/>
              <a:gd name="connsiteY5" fmla="*/ 1891862 h 3011213"/>
              <a:gd name="connsiteX6" fmla="*/ 2900856 w 5108028"/>
              <a:gd name="connsiteY6" fmla="*/ 1781503 h 3011213"/>
              <a:gd name="connsiteX7" fmla="*/ 3105807 w 5108028"/>
              <a:gd name="connsiteY7" fmla="*/ 1734207 h 3011213"/>
              <a:gd name="connsiteX8" fmla="*/ 3499945 w 5108028"/>
              <a:gd name="connsiteY8" fmla="*/ 1639613 h 3011213"/>
              <a:gd name="connsiteX9" fmla="*/ 4035973 w 5108028"/>
              <a:gd name="connsiteY9" fmla="*/ 1418896 h 3011213"/>
              <a:gd name="connsiteX10" fmla="*/ 4430111 w 5108028"/>
              <a:gd name="connsiteY10" fmla="*/ 1182413 h 3011213"/>
              <a:gd name="connsiteX11" fmla="*/ 4745421 w 5108028"/>
              <a:gd name="connsiteY11" fmla="*/ 914400 h 3011213"/>
              <a:gd name="connsiteX12" fmla="*/ 4871545 w 5108028"/>
              <a:gd name="connsiteY12" fmla="*/ 725213 h 3011213"/>
              <a:gd name="connsiteX13" fmla="*/ 4887311 w 5108028"/>
              <a:gd name="connsiteY13" fmla="*/ 677917 h 3011213"/>
              <a:gd name="connsiteX14" fmla="*/ 5013435 w 5108028"/>
              <a:gd name="connsiteY14" fmla="*/ 346841 h 3011213"/>
              <a:gd name="connsiteX15" fmla="*/ 5092262 w 5108028"/>
              <a:gd name="connsiteY15" fmla="*/ 47296 h 3011213"/>
              <a:gd name="connsiteX16" fmla="*/ 5108028 w 5108028"/>
              <a:gd name="connsiteY16" fmla="*/ 63062 h 3011213"/>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40980 w 5108028"/>
              <a:gd name="connsiteY3" fmla="*/ 2448911 h 3016469"/>
              <a:gd name="connsiteX4" fmla="*/ 772511 w 5108028"/>
              <a:gd name="connsiteY4" fmla="*/ 2354318 h 3016469"/>
              <a:gd name="connsiteX5" fmla="*/ 772511 w 5108028"/>
              <a:gd name="connsiteY5" fmla="*/ 2354318 h 3016469"/>
              <a:gd name="connsiteX6" fmla="*/ 1387366 w 5108028"/>
              <a:gd name="connsiteY6" fmla="*/ 2117835 h 3016469"/>
              <a:gd name="connsiteX7" fmla="*/ 2096814 w 5108028"/>
              <a:gd name="connsiteY7" fmla="*/ 1960180 h 3016469"/>
              <a:gd name="connsiteX8" fmla="*/ 2427890 w 5108028"/>
              <a:gd name="connsiteY8" fmla="*/ 1897118 h 3016469"/>
              <a:gd name="connsiteX9" fmla="*/ 2900856 w 5108028"/>
              <a:gd name="connsiteY9" fmla="*/ 1786759 h 3016469"/>
              <a:gd name="connsiteX10" fmla="*/ 3105807 w 5108028"/>
              <a:gd name="connsiteY10" fmla="*/ 1739463 h 3016469"/>
              <a:gd name="connsiteX11" fmla="*/ 3499945 w 5108028"/>
              <a:gd name="connsiteY11" fmla="*/ 1644869 h 3016469"/>
              <a:gd name="connsiteX12" fmla="*/ 4035973 w 5108028"/>
              <a:gd name="connsiteY12" fmla="*/ 1424152 h 3016469"/>
              <a:gd name="connsiteX13" fmla="*/ 4430111 w 5108028"/>
              <a:gd name="connsiteY13" fmla="*/ 1187669 h 3016469"/>
              <a:gd name="connsiteX14" fmla="*/ 4745421 w 5108028"/>
              <a:gd name="connsiteY14" fmla="*/ 919656 h 3016469"/>
              <a:gd name="connsiteX15" fmla="*/ 4871545 w 5108028"/>
              <a:gd name="connsiteY15" fmla="*/ 730469 h 3016469"/>
              <a:gd name="connsiteX16" fmla="*/ 4887311 w 5108028"/>
              <a:gd name="connsiteY16" fmla="*/ 683173 h 3016469"/>
              <a:gd name="connsiteX17" fmla="*/ 4934607 w 5108028"/>
              <a:gd name="connsiteY17" fmla="*/ 635876 h 3016469"/>
              <a:gd name="connsiteX18" fmla="*/ 4981904 w 5108028"/>
              <a:gd name="connsiteY18" fmla="*/ 541283 h 3016469"/>
              <a:gd name="connsiteX19" fmla="*/ 5013435 w 5108028"/>
              <a:gd name="connsiteY19" fmla="*/ 352097 h 3016469"/>
              <a:gd name="connsiteX20" fmla="*/ 5029200 w 5108028"/>
              <a:gd name="connsiteY20" fmla="*/ 383628 h 3016469"/>
              <a:gd name="connsiteX21" fmla="*/ 5092262 w 5108028"/>
              <a:gd name="connsiteY21" fmla="*/ 52552 h 3016469"/>
              <a:gd name="connsiteX22" fmla="*/ 5108028 w 5108028"/>
              <a:gd name="connsiteY22"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1387366 w 5108028"/>
              <a:gd name="connsiteY7" fmla="*/ 2117835 h 3016469"/>
              <a:gd name="connsiteX8" fmla="*/ 2096814 w 5108028"/>
              <a:gd name="connsiteY8" fmla="*/ 1960180 h 3016469"/>
              <a:gd name="connsiteX9" fmla="*/ 2427890 w 5108028"/>
              <a:gd name="connsiteY9" fmla="*/ 1897118 h 3016469"/>
              <a:gd name="connsiteX10" fmla="*/ 2900856 w 5108028"/>
              <a:gd name="connsiteY10" fmla="*/ 1786759 h 3016469"/>
              <a:gd name="connsiteX11" fmla="*/ 3105807 w 5108028"/>
              <a:gd name="connsiteY11" fmla="*/ 1739463 h 3016469"/>
              <a:gd name="connsiteX12" fmla="*/ 3499945 w 5108028"/>
              <a:gd name="connsiteY12" fmla="*/ 1644869 h 3016469"/>
              <a:gd name="connsiteX13" fmla="*/ 4035973 w 5108028"/>
              <a:gd name="connsiteY13" fmla="*/ 1424152 h 3016469"/>
              <a:gd name="connsiteX14" fmla="*/ 4430111 w 5108028"/>
              <a:gd name="connsiteY14" fmla="*/ 1187669 h 3016469"/>
              <a:gd name="connsiteX15" fmla="*/ 4745421 w 5108028"/>
              <a:gd name="connsiteY15" fmla="*/ 919656 h 3016469"/>
              <a:gd name="connsiteX16" fmla="*/ 4871545 w 5108028"/>
              <a:gd name="connsiteY16" fmla="*/ 730469 h 3016469"/>
              <a:gd name="connsiteX17" fmla="*/ 4887311 w 5108028"/>
              <a:gd name="connsiteY17" fmla="*/ 683173 h 3016469"/>
              <a:gd name="connsiteX18" fmla="*/ 4934607 w 5108028"/>
              <a:gd name="connsiteY18" fmla="*/ 635876 h 3016469"/>
              <a:gd name="connsiteX19" fmla="*/ 4981904 w 5108028"/>
              <a:gd name="connsiteY19" fmla="*/ 541283 h 3016469"/>
              <a:gd name="connsiteX20" fmla="*/ 5013435 w 5108028"/>
              <a:gd name="connsiteY20" fmla="*/ 352097 h 3016469"/>
              <a:gd name="connsiteX21" fmla="*/ 5029200 w 5108028"/>
              <a:gd name="connsiteY21" fmla="*/ 383628 h 3016469"/>
              <a:gd name="connsiteX22" fmla="*/ 5092262 w 5108028"/>
              <a:gd name="connsiteY22" fmla="*/ 52552 h 3016469"/>
              <a:gd name="connsiteX23" fmla="*/ 5108028 w 5108028"/>
              <a:gd name="connsiteY23"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283780 w 5108028"/>
              <a:gd name="connsiteY4" fmla="*/ 2716925 h 3016469"/>
              <a:gd name="connsiteX5" fmla="*/ 740980 w 5108028"/>
              <a:gd name="connsiteY5" fmla="*/ 2448911 h 3016469"/>
              <a:gd name="connsiteX6" fmla="*/ 772511 w 5108028"/>
              <a:gd name="connsiteY6" fmla="*/ 2354318 h 3016469"/>
              <a:gd name="connsiteX7" fmla="*/ 772511 w 5108028"/>
              <a:gd name="connsiteY7" fmla="*/ 2354318 h 3016469"/>
              <a:gd name="connsiteX8" fmla="*/ 898635 w 5108028"/>
              <a:gd name="connsiteY8" fmla="*/ 2322787 h 3016469"/>
              <a:gd name="connsiteX9" fmla="*/ 1387366 w 5108028"/>
              <a:gd name="connsiteY9" fmla="*/ 2117835 h 3016469"/>
              <a:gd name="connsiteX10" fmla="*/ 2096814 w 5108028"/>
              <a:gd name="connsiteY10" fmla="*/ 1960180 h 3016469"/>
              <a:gd name="connsiteX11" fmla="*/ 2427890 w 5108028"/>
              <a:gd name="connsiteY11" fmla="*/ 1897118 h 3016469"/>
              <a:gd name="connsiteX12" fmla="*/ 2900856 w 5108028"/>
              <a:gd name="connsiteY12" fmla="*/ 1786759 h 3016469"/>
              <a:gd name="connsiteX13" fmla="*/ 3105807 w 5108028"/>
              <a:gd name="connsiteY13" fmla="*/ 1739463 h 3016469"/>
              <a:gd name="connsiteX14" fmla="*/ 3499945 w 5108028"/>
              <a:gd name="connsiteY14" fmla="*/ 1644869 h 3016469"/>
              <a:gd name="connsiteX15" fmla="*/ 4035973 w 5108028"/>
              <a:gd name="connsiteY15" fmla="*/ 1424152 h 3016469"/>
              <a:gd name="connsiteX16" fmla="*/ 4430111 w 5108028"/>
              <a:gd name="connsiteY16" fmla="*/ 1187669 h 3016469"/>
              <a:gd name="connsiteX17" fmla="*/ 4745421 w 5108028"/>
              <a:gd name="connsiteY17" fmla="*/ 919656 h 3016469"/>
              <a:gd name="connsiteX18" fmla="*/ 4871545 w 5108028"/>
              <a:gd name="connsiteY18" fmla="*/ 730469 h 3016469"/>
              <a:gd name="connsiteX19" fmla="*/ 4887311 w 5108028"/>
              <a:gd name="connsiteY19" fmla="*/ 683173 h 3016469"/>
              <a:gd name="connsiteX20" fmla="*/ 4934607 w 5108028"/>
              <a:gd name="connsiteY20" fmla="*/ 635876 h 3016469"/>
              <a:gd name="connsiteX21" fmla="*/ 4981904 w 5108028"/>
              <a:gd name="connsiteY21" fmla="*/ 541283 h 3016469"/>
              <a:gd name="connsiteX22" fmla="*/ 5013435 w 5108028"/>
              <a:gd name="connsiteY22" fmla="*/ 352097 h 3016469"/>
              <a:gd name="connsiteX23" fmla="*/ 5029200 w 5108028"/>
              <a:gd name="connsiteY23" fmla="*/ 383628 h 3016469"/>
              <a:gd name="connsiteX24" fmla="*/ 5092262 w 5108028"/>
              <a:gd name="connsiteY24" fmla="*/ 52552 h 3016469"/>
              <a:gd name="connsiteX25" fmla="*/ 5108028 w 5108028"/>
              <a:gd name="connsiteY25"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898635 w 5108028"/>
              <a:gd name="connsiteY7" fmla="*/ 2322787 h 3016469"/>
              <a:gd name="connsiteX8" fmla="*/ 1387366 w 5108028"/>
              <a:gd name="connsiteY8" fmla="*/ 2117835 h 3016469"/>
              <a:gd name="connsiteX9" fmla="*/ 2096814 w 5108028"/>
              <a:gd name="connsiteY9" fmla="*/ 1960180 h 3016469"/>
              <a:gd name="connsiteX10" fmla="*/ 2427890 w 5108028"/>
              <a:gd name="connsiteY10" fmla="*/ 1897118 h 3016469"/>
              <a:gd name="connsiteX11" fmla="*/ 2900856 w 5108028"/>
              <a:gd name="connsiteY11" fmla="*/ 1786759 h 3016469"/>
              <a:gd name="connsiteX12" fmla="*/ 3105807 w 5108028"/>
              <a:gd name="connsiteY12" fmla="*/ 1739463 h 3016469"/>
              <a:gd name="connsiteX13" fmla="*/ 3499945 w 5108028"/>
              <a:gd name="connsiteY13" fmla="*/ 1644869 h 3016469"/>
              <a:gd name="connsiteX14" fmla="*/ 4035973 w 5108028"/>
              <a:gd name="connsiteY14" fmla="*/ 1424152 h 3016469"/>
              <a:gd name="connsiteX15" fmla="*/ 4430111 w 5108028"/>
              <a:gd name="connsiteY15" fmla="*/ 1187669 h 3016469"/>
              <a:gd name="connsiteX16" fmla="*/ 4745421 w 5108028"/>
              <a:gd name="connsiteY16" fmla="*/ 919656 h 3016469"/>
              <a:gd name="connsiteX17" fmla="*/ 4871545 w 5108028"/>
              <a:gd name="connsiteY17" fmla="*/ 730469 h 3016469"/>
              <a:gd name="connsiteX18" fmla="*/ 4887311 w 5108028"/>
              <a:gd name="connsiteY18" fmla="*/ 683173 h 3016469"/>
              <a:gd name="connsiteX19" fmla="*/ 4934607 w 5108028"/>
              <a:gd name="connsiteY19" fmla="*/ 635876 h 3016469"/>
              <a:gd name="connsiteX20" fmla="*/ 4981904 w 5108028"/>
              <a:gd name="connsiteY20" fmla="*/ 541283 h 3016469"/>
              <a:gd name="connsiteX21" fmla="*/ 5013435 w 5108028"/>
              <a:gd name="connsiteY21" fmla="*/ 352097 h 3016469"/>
              <a:gd name="connsiteX22" fmla="*/ 5029200 w 5108028"/>
              <a:gd name="connsiteY22" fmla="*/ 383628 h 3016469"/>
              <a:gd name="connsiteX23" fmla="*/ 5092262 w 5108028"/>
              <a:gd name="connsiteY23" fmla="*/ 52552 h 3016469"/>
              <a:gd name="connsiteX24" fmla="*/ 5108028 w 5108028"/>
              <a:gd name="connsiteY24"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40980 w 5108028"/>
              <a:gd name="connsiteY4" fmla="*/ 2448911 h 3016469"/>
              <a:gd name="connsiteX5" fmla="*/ 772511 w 5108028"/>
              <a:gd name="connsiteY5" fmla="*/ 2354318 h 3016469"/>
              <a:gd name="connsiteX6" fmla="*/ 772511 w 5108028"/>
              <a:gd name="connsiteY6" fmla="*/ 2354318 h 3016469"/>
              <a:gd name="connsiteX7" fmla="*/ 1387366 w 5108028"/>
              <a:gd name="connsiteY7" fmla="*/ 2117835 h 3016469"/>
              <a:gd name="connsiteX8" fmla="*/ 2096814 w 5108028"/>
              <a:gd name="connsiteY8" fmla="*/ 1960180 h 3016469"/>
              <a:gd name="connsiteX9" fmla="*/ 2427890 w 5108028"/>
              <a:gd name="connsiteY9" fmla="*/ 1897118 h 3016469"/>
              <a:gd name="connsiteX10" fmla="*/ 2900856 w 5108028"/>
              <a:gd name="connsiteY10" fmla="*/ 1786759 h 3016469"/>
              <a:gd name="connsiteX11" fmla="*/ 3105807 w 5108028"/>
              <a:gd name="connsiteY11" fmla="*/ 1739463 h 3016469"/>
              <a:gd name="connsiteX12" fmla="*/ 3499945 w 5108028"/>
              <a:gd name="connsiteY12" fmla="*/ 1644869 h 3016469"/>
              <a:gd name="connsiteX13" fmla="*/ 4035973 w 5108028"/>
              <a:gd name="connsiteY13" fmla="*/ 1424152 h 3016469"/>
              <a:gd name="connsiteX14" fmla="*/ 4430111 w 5108028"/>
              <a:gd name="connsiteY14" fmla="*/ 1187669 h 3016469"/>
              <a:gd name="connsiteX15" fmla="*/ 4745421 w 5108028"/>
              <a:gd name="connsiteY15" fmla="*/ 919656 h 3016469"/>
              <a:gd name="connsiteX16" fmla="*/ 4871545 w 5108028"/>
              <a:gd name="connsiteY16" fmla="*/ 730469 h 3016469"/>
              <a:gd name="connsiteX17" fmla="*/ 4887311 w 5108028"/>
              <a:gd name="connsiteY17" fmla="*/ 683173 h 3016469"/>
              <a:gd name="connsiteX18" fmla="*/ 4934607 w 5108028"/>
              <a:gd name="connsiteY18" fmla="*/ 635876 h 3016469"/>
              <a:gd name="connsiteX19" fmla="*/ 4981904 w 5108028"/>
              <a:gd name="connsiteY19" fmla="*/ 541283 h 3016469"/>
              <a:gd name="connsiteX20" fmla="*/ 5013435 w 5108028"/>
              <a:gd name="connsiteY20" fmla="*/ 352097 h 3016469"/>
              <a:gd name="connsiteX21" fmla="*/ 5029200 w 5108028"/>
              <a:gd name="connsiteY21" fmla="*/ 383628 h 3016469"/>
              <a:gd name="connsiteX22" fmla="*/ 5092262 w 5108028"/>
              <a:gd name="connsiteY22" fmla="*/ 52552 h 3016469"/>
              <a:gd name="connsiteX23" fmla="*/ 5108028 w 5108028"/>
              <a:gd name="connsiteY23"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283780 w 5108028"/>
              <a:gd name="connsiteY3" fmla="*/ 2716925 h 3016469"/>
              <a:gd name="connsiteX4" fmla="*/ 772511 w 5108028"/>
              <a:gd name="connsiteY4" fmla="*/ 2354318 h 3016469"/>
              <a:gd name="connsiteX5" fmla="*/ 772511 w 5108028"/>
              <a:gd name="connsiteY5" fmla="*/ 2354318 h 3016469"/>
              <a:gd name="connsiteX6" fmla="*/ 1387366 w 5108028"/>
              <a:gd name="connsiteY6" fmla="*/ 2117835 h 3016469"/>
              <a:gd name="connsiteX7" fmla="*/ 2096814 w 5108028"/>
              <a:gd name="connsiteY7" fmla="*/ 1960180 h 3016469"/>
              <a:gd name="connsiteX8" fmla="*/ 2427890 w 5108028"/>
              <a:gd name="connsiteY8" fmla="*/ 1897118 h 3016469"/>
              <a:gd name="connsiteX9" fmla="*/ 2900856 w 5108028"/>
              <a:gd name="connsiteY9" fmla="*/ 1786759 h 3016469"/>
              <a:gd name="connsiteX10" fmla="*/ 3105807 w 5108028"/>
              <a:gd name="connsiteY10" fmla="*/ 1739463 h 3016469"/>
              <a:gd name="connsiteX11" fmla="*/ 3499945 w 5108028"/>
              <a:gd name="connsiteY11" fmla="*/ 1644869 h 3016469"/>
              <a:gd name="connsiteX12" fmla="*/ 4035973 w 5108028"/>
              <a:gd name="connsiteY12" fmla="*/ 1424152 h 3016469"/>
              <a:gd name="connsiteX13" fmla="*/ 4430111 w 5108028"/>
              <a:gd name="connsiteY13" fmla="*/ 1187669 h 3016469"/>
              <a:gd name="connsiteX14" fmla="*/ 4745421 w 5108028"/>
              <a:gd name="connsiteY14" fmla="*/ 919656 h 3016469"/>
              <a:gd name="connsiteX15" fmla="*/ 4871545 w 5108028"/>
              <a:gd name="connsiteY15" fmla="*/ 730469 h 3016469"/>
              <a:gd name="connsiteX16" fmla="*/ 4887311 w 5108028"/>
              <a:gd name="connsiteY16" fmla="*/ 683173 h 3016469"/>
              <a:gd name="connsiteX17" fmla="*/ 4934607 w 5108028"/>
              <a:gd name="connsiteY17" fmla="*/ 635876 h 3016469"/>
              <a:gd name="connsiteX18" fmla="*/ 4981904 w 5108028"/>
              <a:gd name="connsiteY18" fmla="*/ 541283 h 3016469"/>
              <a:gd name="connsiteX19" fmla="*/ 5013435 w 5108028"/>
              <a:gd name="connsiteY19" fmla="*/ 352097 h 3016469"/>
              <a:gd name="connsiteX20" fmla="*/ 5029200 w 5108028"/>
              <a:gd name="connsiteY20" fmla="*/ 383628 h 3016469"/>
              <a:gd name="connsiteX21" fmla="*/ 5092262 w 5108028"/>
              <a:gd name="connsiteY21" fmla="*/ 52552 h 3016469"/>
              <a:gd name="connsiteX22" fmla="*/ 5108028 w 5108028"/>
              <a:gd name="connsiteY22" fmla="*/ 68318 h 3016469"/>
              <a:gd name="connsiteX0" fmla="*/ 0 w 5108028"/>
              <a:gd name="connsiteY0" fmla="*/ 3016469 h 3016469"/>
              <a:gd name="connsiteX1" fmla="*/ 268014 w 5108028"/>
              <a:gd name="connsiteY1" fmla="*/ 2701159 h 3016469"/>
              <a:gd name="connsiteX2" fmla="*/ 252249 w 5108028"/>
              <a:gd name="connsiteY2" fmla="*/ 2748456 h 3016469"/>
              <a:gd name="connsiteX3" fmla="*/ 772511 w 5108028"/>
              <a:gd name="connsiteY3" fmla="*/ 2354318 h 3016469"/>
              <a:gd name="connsiteX4" fmla="*/ 772511 w 5108028"/>
              <a:gd name="connsiteY4" fmla="*/ 2354318 h 3016469"/>
              <a:gd name="connsiteX5" fmla="*/ 1387366 w 5108028"/>
              <a:gd name="connsiteY5" fmla="*/ 2117835 h 3016469"/>
              <a:gd name="connsiteX6" fmla="*/ 2096814 w 5108028"/>
              <a:gd name="connsiteY6" fmla="*/ 1960180 h 3016469"/>
              <a:gd name="connsiteX7" fmla="*/ 2427890 w 5108028"/>
              <a:gd name="connsiteY7" fmla="*/ 1897118 h 3016469"/>
              <a:gd name="connsiteX8" fmla="*/ 2900856 w 5108028"/>
              <a:gd name="connsiteY8" fmla="*/ 1786759 h 3016469"/>
              <a:gd name="connsiteX9" fmla="*/ 3105807 w 5108028"/>
              <a:gd name="connsiteY9" fmla="*/ 1739463 h 3016469"/>
              <a:gd name="connsiteX10" fmla="*/ 3499945 w 5108028"/>
              <a:gd name="connsiteY10" fmla="*/ 164486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4887311 w 5108028"/>
              <a:gd name="connsiteY15" fmla="*/ 683173 h 3016469"/>
              <a:gd name="connsiteX16" fmla="*/ 4934607 w 5108028"/>
              <a:gd name="connsiteY16" fmla="*/ 635876 h 3016469"/>
              <a:gd name="connsiteX17" fmla="*/ 4981904 w 5108028"/>
              <a:gd name="connsiteY17" fmla="*/ 541283 h 3016469"/>
              <a:gd name="connsiteX18" fmla="*/ 5013435 w 5108028"/>
              <a:gd name="connsiteY18" fmla="*/ 352097 h 3016469"/>
              <a:gd name="connsiteX19" fmla="*/ 5029200 w 5108028"/>
              <a:gd name="connsiteY19" fmla="*/ 383628 h 3016469"/>
              <a:gd name="connsiteX20" fmla="*/ 5092262 w 5108028"/>
              <a:gd name="connsiteY20" fmla="*/ 52552 h 3016469"/>
              <a:gd name="connsiteX21" fmla="*/ 5108028 w 5108028"/>
              <a:gd name="connsiteY21" fmla="*/ 68318 h 3016469"/>
              <a:gd name="connsiteX0" fmla="*/ 0 w 5108028"/>
              <a:gd name="connsiteY0" fmla="*/ 3016469 h 3016469"/>
              <a:gd name="connsiteX1" fmla="*/ 268014 w 5108028"/>
              <a:gd name="connsiteY1" fmla="*/ 2701159 h 3016469"/>
              <a:gd name="connsiteX2" fmla="*/ 772511 w 5108028"/>
              <a:gd name="connsiteY2" fmla="*/ 2354318 h 3016469"/>
              <a:gd name="connsiteX3" fmla="*/ 772511 w 5108028"/>
              <a:gd name="connsiteY3" fmla="*/ 2354318 h 3016469"/>
              <a:gd name="connsiteX4" fmla="*/ 1387366 w 5108028"/>
              <a:gd name="connsiteY4" fmla="*/ 2117835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772511 w 5108028"/>
              <a:gd name="connsiteY1" fmla="*/ 2354318 h 3016469"/>
              <a:gd name="connsiteX2" fmla="*/ 772511 w 5108028"/>
              <a:gd name="connsiteY2" fmla="*/ 2354318 h 3016469"/>
              <a:gd name="connsiteX3" fmla="*/ 1387366 w 5108028"/>
              <a:gd name="connsiteY3" fmla="*/ 2117835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772511 w 5108028"/>
              <a:gd name="connsiteY1" fmla="*/ 2354318 h 3016469"/>
              <a:gd name="connsiteX2" fmla="*/ 1387366 w 5108028"/>
              <a:gd name="connsiteY2" fmla="*/ 2117835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772511 w 5108028"/>
              <a:gd name="connsiteY1" fmla="*/ 2354318 h 3016469"/>
              <a:gd name="connsiteX2" fmla="*/ 756745 w 5108028"/>
              <a:gd name="connsiteY2" fmla="*/ 2385849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756745 w 5108028"/>
              <a:gd name="connsiteY3" fmla="*/ 2385849 h 3016469"/>
              <a:gd name="connsiteX4" fmla="*/ 914400 w 5108028"/>
              <a:gd name="connsiteY4" fmla="*/ 2385849 h 3016469"/>
              <a:gd name="connsiteX5" fmla="*/ 2096814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914400 w 5108028"/>
              <a:gd name="connsiteY3" fmla="*/ 2385849 h 3016469"/>
              <a:gd name="connsiteX4" fmla="*/ 2096814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772511 w 5108028"/>
              <a:gd name="connsiteY2" fmla="*/ 2354318 h 3016469"/>
              <a:gd name="connsiteX3" fmla="*/ 2096814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2096814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2311096 w 5108028"/>
              <a:gd name="connsiteY2" fmla="*/ 1960180 h 3016469"/>
              <a:gd name="connsiteX3" fmla="*/ 2427890 w 5108028"/>
              <a:gd name="connsiteY3" fmla="*/ 1897118 h 3016469"/>
              <a:gd name="connsiteX4" fmla="*/ 2900856 w 5108028"/>
              <a:gd name="connsiteY4" fmla="*/ 1786759 h 3016469"/>
              <a:gd name="connsiteX5" fmla="*/ 3105807 w 5108028"/>
              <a:gd name="connsiteY5" fmla="*/ 1739463 h 3016469"/>
              <a:gd name="connsiteX6" fmla="*/ 3499945 w 5108028"/>
              <a:gd name="connsiteY6" fmla="*/ 164486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4887311 w 5108028"/>
              <a:gd name="connsiteY11" fmla="*/ 683173 h 3016469"/>
              <a:gd name="connsiteX12" fmla="*/ 4934607 w 5108028"/>
              <a:gd name="connsiteY12" fmla="*/ 635876 h 3016469"/>
              <a:gd name="connsiteX13" fmla="*/ 4981904 w 5108028"/>
              <a:gd name="connsiteY13" fmla="*/ 541283 h 3016469"/>
              <a:gd name="connsiteX14" fmla="*/ 5013435 w 5108028"/>
              <a:gd name="connsiteY14" fmla="*/ 352097 h 3016469"/>
              <a:gd name="connsiteX15" fmla="*/ 5029200 w 5108028"/>
              <a:gd name="connsiteY15" fmla="*/ 383628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2311096 w 5108028"/>
              <a:gd name="connsiteY3" fmla="*/ 1960180 h 3016469"/>
              <a:gd name="connsiteX4" fmla="*/ 2427890 w 5108028"/>
              <a:gd name="connsiteY4" fmla="*/ 1897118 h 3016469"/>
              <a:gd name="connsiteX5" fmla="*/ 2900856 w 5108028"/>
              <a:gd name="connsiteY5" fmla="*/ 1786759 h 3016469"/>
              <a:gd name="connsiteX6" fmla="*/ 3105807 w 5108028"/>
              <a:gd name="connsiteY6" fmla="*/ 1739463 h 3016469"/>
              <a:gd name="connsiteX7" fmla="*/ 3499945 w 5108028"/>
              <a:gd name="connsiteY7" fmla="*/ 164486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4887311 w 5108028"/>
              <a:gd name="connsiteY12" fmla="*/ 683173 h 3016469"/>
              <a:gd name="connsiteX13" fmla="*/ 4934607 w 5108028"/>
              <a:gd name="connsiteY13" fmla="*/ 635876 h 3016469"/>
              <a:gd name="connsiteX14" fmla="*/ 4981904 w 5108028"/>
              <a:gd name="connsiteY14" fmla="*/ 54128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2427890 w 5108028"/>
              <a:gd name="connsiteY5" fmla="*/ 1897118 h 3016469"/>
              <a:gd name="connsiteX6" fmla="*/ 2900856 w 5108028"/>
              <a:gd name="connsiteY6" fmla="*/ 1786759 h 3016469"/>
              <a:gd name="connsiteX7" fmla="*/ 3105807 w 5108028"/>
              <a:gd name="connsiteY7" fmla="*/ 1739463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4887311 w 5108028"/>
              <a:gd name="connsiteY13" fmla="*/ 683173 h 3016469"/>
              <a:gd name="connsiteX14" fmla="*/ 4934607 w 5108028"/>
              <a:gd name="connsiteY14" fmla="*/ 635876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427890 w 5108028"/>
              <a:gd name="connsiteY6" fmla="*/ 1897118 h 3016469"/>
              <a:gd name="connsiteX7" fmla="*/ 290085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427890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34607 w 5108028"/>
              <a:gd name="connsiteY15" fmla="*/ 635876 h 3016469"/>
              <a:gd name="connsiteX16" fmla="*/ 4981904 w 5108028"/>
              <a:gd name="connsiteY16" fmla="*/ 541283 h 3016469"/>
              <a:gd name="connsiteX17" fmla="*/ 5013435 w 5108028"/>
              <a:gd name="connsiteY17" fmla="*/ 352097 h 3016469"/>
              <a:gd name="connsiteX18" fmla="*/ 5029200 w 5108028"/>
              <a:gd name="connsiteY18" fmla="*/ 383628 h 3016469"/>
              <a:gd name="connsiteX19" fmla="*/ 5092262 w 5108028"/>
              <a:gd name="connsiteY19" fmla="*/ 52552 h 3016469"/>
              <a:gd name="connsiteX20" fmla="*/ 5108028 w 5108028"/>
              <a:gd name="connsiteY20"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4981904 w 5108028"/>
              <a:gd name="connsiteY15" fmla="*/ 541283 h 3016469"/>
              <a:gd name="connsiteX16" fmla="*/ 5013435 w 5108028"/>
              <a:gd name="connsiteY16" fmla="*/ 352097 h 3016469"/>
              <a:gd name="connsiteX17" fmla="*/ 5029200 w 5108028"/>
              <a:gd name="connsiteY17" fmla="*/ 383628 h 3016469"/>
              <a:gd name="connsiteX18" fmla="*/ 5092262 w 5108028"/>
              <a:gd name="connsiteY18" fmla="*/ 52552 h 3016469"/>
              <a:gd name="connsiteX19" fmla="*/ 5108028 w 5108028"/>
              <a:gd name="connsiteY19"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5013435 w 5108028"/>
              <a:gd name="connsiteY15" fmla="*/ 352097 h 3016469"/>
              <a:gd name="connsiteX16" fmla="*/ 5029200 w 5108028"/>
              <a:gd name="connsiteY16" fmla="*/ 383628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4887311 w 5108028"/>
              <a:gd name="connsiteY14" fmla="*/ 683173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713890 w 5108028"/>
              <a:gd name="connsiteY13" fmla="*/ 935421 h 3016469"/>
              <a:gd name="connsiteX14" fmla="*/ 4871545 w 5108028"/>
              <a:gd name="connsiteY14" fmla="*/ 730469 h 3016469"/>
              <a:gd name="connsiteX15" fmla="*/ 4887311 w 5108028"/>
              <a:gd name="connsiteY15" fmla="*/ 683173 h 3016469"/>
              <a:gd name="connsiteX16" fmla="*/ 5013435 w 5108028"/>
              <a:gd name="connsiteY16" fmla="*/ 352097 h 3016469"/>
              <a:gd name="connsiteX17" fmla="*/ 5092262 w 5108028"/>
              <a:gd name="connsiteY17" fmla="*/ 52552 h 3016469"/>
              <a:gd name="connsiteX18" fmla="*/ 5108028 w 5108028"/>
              <a:gd name="connsiteY18"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713890 w 5108028"/>
              <a:gd name="connsiteY13" fmla="*/ 935421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105807 w 5108028"/>
              <a:gd name="connsiteY8" fmla="*/ 1739463 h 3016469"/>
              <a:gd name="connsiteX9" fmla="*/ 3499945 w 5108028"/>
              <a:gd name="connsiteY9" fmla="*/ 164486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3499945 w 5108028"/>
              <a:gd name="connsiteY8" fmla="*/ 164486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421455 w 5108028"/>
              <a:gd name="connsiteY4" fmla="*/ 1975945 h 3016469"/>
              <a:gd name="connsiteX5" fmla="*/ 2311096 w 5108028"/>
              <a:gd name="connsiteY5" fmla="*/ 1960180 h 3016469"/>
              <a:gd name="connsiteX6" fmla="*/ 2642172 w 5108028"/>
              <a:gd name="connsiteY6" fmla="*/ 1897118 h 3016469"/>
              <a:gd name="connsiteX7" fmla="*/ 3186576 w 5108028"/>
              <a:gd name="connsiteY7" fmla="*/ 178675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2642172 w 5108028"/>
              <a:gd name="connsiteY5" fmla="*/ 1897118 h 3016469"/>
              <a:gd name="connsiteX6" fmla="*/ 3186576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2311096 w 5108028"/>
              <a:gd name="connsiteY4" fmla="*/ 1960180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83324 w 5108028"/>
              <a:gd name="connsiteY2" fmla="*/ 2527738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1664710 w 5108028"/>
              <a:gd name="connsiteY2" fmla="*/ 2259725 h 3016469"/>
              <a:gd name="connsiteX3" fmla="*/ 3186576 w 5108028"/>
              <a:gd name="connsiteY3" fmla="*/ 1786759 h 3016469"/>
              <a:gd name="connsiteX4" fmla="*/ 4035973 w 5108028"/>
              <a:gd name="connsiteY4" fmla="*/ 1424152 h 3016469"/>
              <a:gd name="connsiteX5" fmla="*/ 4430111 w 5108028"/>
              <a:gd name="connsiteY5" fmla="*/ 1187669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536028 w 5108028"/>
              <a:gd name="connsiteY1" fmla="*/ 2559269 h 3016469"/>
              <a:gd name="connsiteX2" fmla="*/ 1664710 w 5108028"/>
              <a:gd name="connsiteY2" fmla="*/ 2259725 h 3016469"/>
              <a:gd name="connsiteX3" fmla="*/ 3186576 w 5108028"/>
              <a:gd name="connsiteY3" fmla="*/ 1786759 h 3016469"/>
              <a:gd name="connsiteX4" fmla="*/ 4035973 w 5108028"/>
              <a:gd name="connsiteY4" fmla="*/ 1424152 h 3016469"/>
              <a:gd name="connsiteX5" fmla="*/ 4430111 w 5108028"/>
              <a:gd name="connsiteY5" fmla="*/ 1187669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599090 w 5108028"/>
              <a:gd name="connsiteY3" fmla="*/ 2606566 h 3016469"/>
              <a:gd name="connsiteX4" fmla="*/ 646387 w 5108028"/>
              <a:gd name="connsiteY4" fmla="*/ 2606566 h 3016469"/>
              <a:gd name="connsiteX5" fmla="*/ 1664710 w 5108028"/>
              <a:gd name="connsiteY5" fmla="*/ 2259725 h 3016469"/>
              <a:gd name="connsiteX6" fmla="*/ 3186576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646387 w 5108028"/>
              <a:gd name="connsiteY3" fmla="*/ 2606566 h 3016469"/>
              <a:gd name="connsiteX4" fmla="*/ 1664710 w 5108028"/>
              <a:gd name="connsiteY4" fmla="*/ 2259725 h 3016469"/>
              <a:gd name="connsiteX5" fmla="*/ 3186576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536028 w 5108028"/>
              <a:gd name="connsiteY1" fmla="*/ 2559269 h 3016469"/>
              <a:gd name="connsiteX2" fmla="*/ 567559 w 5108028"/>
              <a:gd name="connsiteY2" fmla="*/ 2543504 h 3016469"/>
              <a:gd name="connsiteX3" fmla="*/ 1664710 w 5108028"/>
              <a:gd name="connsiteY3" fmla="*/ 2259725 h 3016469"/>
              <a:gd name="connsiteX4" fmla="*/ 3186576 w 5108028"/>
              <a:gd name="connsiteY4" fmla="*/ 1786759 h 3016469"/>
              <a:gd name="connsiteX5" fmla="*/ 4035973 w 5108028"/>
              <a:gd name="connsiteY5" fmla="*/ 1424152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7609"/>
              <a:gd name="connsiteX1" fmla="*/ 536028 w 5108028"/>
              <a:gd name="connsiteY1" fmla="*/ 2559269 h 3017609"/>
              <a:gd name="connsiteX2" fmla="*/ 567559 w 5108028"/>
              <a:gd name="connsiteY2" fmla="*/ 2543504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67559 w 5108028"/>
              <a:gd name="connsiteY2" fmla="*/ 2543504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536028 w 5108028"/>
              <a:gd name="connsiteY2" fmla="*/ 2742028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36028 w 5108028"/>
              <a:gd name="connsiteY2" fmla="*/ 2742028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1664710 w 5108028"/>
              <a:gd name="connsiteY2" fmla="*/ 2259725 h 3017609"/>
              <a:gd name="connsiteX3" fmla="*/ 3186576 w 5108028"/>
              <a:gd name="connsiteY3" fmla="*/ 1786759 h 3017609"/>
              <a:gd name="connsiteX4" fmla="*/ 4035973 w 5108028"/>
              <a:gd name="connsiteY4" fmla="*/ 1424152 h 3017609"/>
              <a:gd name="connsiteX5" fmla="*/ 4430111 w 5108028"/>
              <a:gd name="connsiteY5" fmla="*/ 1187669 h 3017609"/>
              <a:gd name="connsiteX6" fmla="*/ 4745421 w 5108028"/>
              <a:gd name="connsiteY6" fmla="*/ 919656 h 3017609"/>
              <a:gd name="connsiteX7" fmla="*/ 4871545 w 5108028"/>
              <a:gd name="connsiteY7" fmla="*/ 730469 h 3017609"/>
              <a:gd name="connsiteX8" fmla="*/ 5013435 w 5108028"/>
              <a:gd name="connsiteY8" fmla="*/ 352097 h 3017609"/>
              <a:gd name="connsiteX9" fmla="*/ 5092262 w 5108028"/>
              <a:gd name="connsiteY9" fmla="*/ 52552 h 3017609"/>
              <a:gd name="connsiteX10" fmla="*/ 5108028 w 5108028"/>
              <a:gd name="connsiteY10"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1664710 w 5108028"/>
              <a:gd name="connsiteY3" fmla="*/ 2259725 h 3017609"/>
              <a:gd name="connsiteX4" fmla="*/ 3186576 w 5108028"/>
              <a:gd name="connsiteY4" fmla="*/ 1786759 h 3017609"/>
              <a:gd name="connsiteX5" fmla="*/ 4035973 w 5108028"/>
              <a:gd name="connsiteY5" fmla="*/ 1424152 h 3017609"/>
              <a:gd name="connsiteX6" fmla="*/ 4430111 w 5108028"/>
              <a:gd name="connsiteY6" fmla="*/ 1187669 h 3017609"/>
              <a:gd name="connsiteX7" fmla="*/ 4745421 w 5108028"/>
              <a:gd name="connsiteY7" fmla="*/ 919656 h 3017609"/>
              <a:gd name="connsiteX8" fmla="*/ 4871545 w 5108028"/>
              <a:gd name="connsiteY8" fmla="*/ 730469 h 3017609"/>
              <a:gd name="connsiteX9" fmla="*/ 5013435 w 5108028"/>
              <a:gd name="connsiteY9" fmla="*/ 352097 h 3017609"/>
              <a:gd name="connsiteX10" fmla="*/ 5092262 w 5108028"/>
              <a:gd name="connsiteY10" fmla="*/ 52552 h 3017609"/>
              <a:gd name="connsiteX11" fmla="*/ 5108028 w 5108028"/>
              <a:gd name="connsiteY11" fmla="*/ 68318 h 3017609"/>
              <a:gd name="connsiteX0" fmla="*/ 0 w 5108028"/>
              <a:gd name="connsiteY0" fmla="*/ 3016469 h 3017609"/>
              <a:gd name="connsiteX1" fmla="*/ 536028 w 5108028"/>
              <a:gd name="connsiteY1" fmla="*/ 2559269 h 3017609"/>
              <a:gd name="connsiteX2" fmla="*/ 504497 w 5108028"/>
              <a:gd name="connsiteY2" fmla="*/ 2559269 h 3017609"/>
              <a:gd name="connsiteX3" fmla="*/ 599090 w 5108028"/>
              <a:gd name="connsiteY3" fmla="*/ 2773559 h 3017609"/>
              <a:gd name="connsiteX4" fmla="*/ 1664710 w 5108028"/>
              <a:gd name="connsiteY4" fmla="*/ 2259725 h 3017609"/>
              <a:gd name="connsiteX5" fmla="*/ 3186576 w 5108028"/>
              <a:gd name="connsiteY5" fmla="*/ 1786759 h 3017609"/>
              <a:gd name="connsiteX6" fmla="*/ 4035973 w 5108028"/>
              <a:gd name="connsiteY6" fmla="*/ 1424152 h 3017609"/>
              <a:gd name="connsiteX7" fmla="*/ 4430111 w 5108028"/>
              <a:gd name="connsiteY7" fmla="*/ 1187669 h 3017609"/>
              <a:gd name="connsiteX8" fmla="*/ 4745421 w 5108028"/>
              <a:gd name="connsiteY8" fmla="*/ 919656 h 3017609"/>
              <a:gd name="connsiteX9" fmla="*/ 4871545 w 5108028"/>
              <a:gd name="connsiteY9" fmla="*/ 730469 h 3017609"/>
              <a:gd name="connsiteX10" fmla="*/ 5013435 w 5108028"/>
              <a:gd name="connsiteY10" fmla="*/ 352097 h 3017609"/>
              <a:gd name="connsiteX11" fmla="*/ 5092262 w 5108028"/>
              <a:gd name="connsiteY11" fmla="*/ 52552 h 3017609"/>
              <a:gd name="connsiteX12" fmla="*/ 5108028 w 5108028"/>
              <a:gd name="connsiteY12" fmla="*/ 68318 h 3017609"/>
              <a:gd name="connsiteX0" fmla="*/ 0 w 5108028"/>
              <a:gd name="connsiteY0" fmla="*/ 3016469 h 3030978"/>
              <a:gd name="connsiteX1" fmla="*/ 536028 w 5108028"/>
              <a:gd name="connsiteY1" fmla="*/ 2559269 h 3030978"/>
              <a:gd name="connsiteX2" fmla="*/ 504497 w 5108028"/>
              <a:gd name="connsiteY2" fmla="*/ 2559269 h 3030978"/>
              <a:gd name="connsiteX3" fmla="*/ 290151 w 5108028"/>
              <a:gd name="connsiteY3" fmla="*/ 2995263 h 3030978"/>
              <a:gd name="connsiteX4" fmla="*/ 599090 w 5108028"/>
              <a:gd name="connsiteY4" fmla="*/ 2773559 h 3030978"/>
              <a:gd name="connsiteX5" fmla="*/ 1664710 w 5108028"/>
              <a:gd name="connsiteY5" fmla="*/ 2259725 h 3030978"/>
              <a:gd name="connsiteX6" fmla="*/ 3186576 w 5108028"/>
              <a:gd name="connsiteY6" fmla="*/ 1786759 h 3030978"/>
              <a:gd name="connsiteX7" fmla="*/ 4035973 w 5108028"/>
              <a:gd name="connsiteY7" fmla="*/ 1424152 h 3030978"/>
              <a:gd name="connsiteX8" fmla="*/ 4430111 w 5108028"/>
              <a:gd name="connsiteY8" fmla="*/ 1187669 h 3030978"/>
              <a:gd name="connsiteX9" fmla="*/ 4745421 w 5108028"/>
              <a:gd name="connsiteY9" fmla="*/ 919656 h 3030978"/>
              <a:gd name="connsiteX10" fmla="*/ 4871545 w 5108028"/>
              <a:gd name="connsiteY10" fmla="*/ 730469 h 3030978"/>
              <a:gd name="connsiteX11" fmla="*/ 5013435 w 5108028"/>
              <a:gd name="connsiteY11" fmla="*/ 352097 h 3030978"/>
              <a:gd name="connsiteX12" fmla="*/ 5092262 w 5108028"/>
              <a:gd name="connsiteY12" fmla="*/ 52552 h 3030978"/>
              <a:gd name="connsiteX13" fmla="*/ 5108028 w 5108028"/>
              <a:gd name="connsiteY13" fmla="*/ 68318 h 30309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656750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259725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616891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402553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722370 w 5165688"/>
              <a:gd name="connsiteY5" fmla="*/ 2402553 h 3138378"/>
              <a:gd name="connsiteX6" fmla="*/ 3244236 w 5165688"/>
              <a:gd name="connsiteY6" fmla="*/ 1786759 h 3138378"/>
              <a:gd name="connsiteX7" fmla="*/ 4093633 w 5165688"/>
              <a:gd name="connsiteY7" fmla="*/ 1424152 h 3138378"/>
              <a:gd name="connsiteX8" fmla="*/ 4487771 w 5165688"/>
              <a:gd name="connsiteY8" fmla="*/ 1187669 h 3138378"/>
              <a:gd name="connsiteX9" fmla="*/ 4803081 w 5165688"/>
              <a:gd name="connsiteY9" fmla="*/ 919656 h 3138378"/>
              <a:gd name="connsiteX10" fmla="*/ 4929205 w 5165688"/>
              <a:gd name="connsiteY10" fmla="*/ 730469 h 3138378"/>
              <a:gd name="connsiteX11" fmla="*/ 5071095 w 5165688"/>
              <a:gd name="connsiteY11" fmla="*/ 352097 h 3138378"/>
              <a:gd name="connsiteX12" fmla="*/ 5149922 w 5165688"/>
              <a:gd name="connsiteY12" fmla="*/ 52552 h 3138378"/>
              <a:gd name="connsiteX13" fmla="*/ 5165688 w 5165688"/>
              <a:gd name="connsiteY13"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3244236 w 5165688"/>
              <a:gd name="connsiteY7" fmla="*/ 1786759 h 3138378"/>
              <a:gd name="connsiteX8" fmla="*/ 4093633 w 5165688"/>
              <a:gd name="connsiteY8" fmla="*/ 1424152 h 3138378"/>
              <a:gd name="connsiteX9" fmla="*/ 4487771 w 5165688"/>
              <a:gd name="connsiteY9" fmla="*/ 1187669 h 3138378"/>
              <a:gd name="connsiteX10" fmla="*/ 4803081 w 5165688"/>
              <a:gd name="connsiteY10" fmla="*/ 919656 h 3138378"/>
              <a:gd name="connsiteX11" fmla="*/ 4929205 w 5165688"/>
              <a:gd name="connsiteY11" fmla="*/ 730469 h 3138378"/>
              <a:gd name="connsiteX12" fmla="*/ 5071095 w 5165688"/>
              <a:gd name="connsiteY12" fmla="*/ 352097 h 3138378"/>
              <a:gd name="connsiteX13" fmla="*/ 5149922 w 5165688"/>
              <a:gd name="connsiteY13" fmla="*/ 52552 h 3138378"/>
              <a:gd name="connsiteX14" fmla="*/ 5165688 w 5165688"/>
              <a:gd name="connsiteY14"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3244236 w 5165688"/>
              <a:gd name="connsiteY7" fmla="*/ 1786759 h 3138378"/>
              <a:gd name="connsiteX8" fmla="*/ 4093633 w 5165688"/>
              <a:gd name="connsiteY8" fmla="*/ 1424152 h 3138378"/>
              <a:gd name="connsiteX9" fmla="*/ 4487771 w 5165688"/>
              <a:gd name="connsiteY9" fmla="*/ 1187669 h 3138378"/>
              <a:gd name="connsiteX10" fmla="*/ 4803081 w 5165688"/>
              <a:gd name="connsiteY10" fmla="*/ 919656 h 3138378"/>
              <a:gd name="connsiteX11" fmla="*/ 4929205 w 5165688"/>
              <a:gd name="connsiteY11" fmla="*/ 730469 h 3138378"/>
              <a:gd name="connsiteX12" fmla="*/ 5071095 w 5165688"/>
              <a:gd name="connsiteY12" fmla="*/ 352097 h 3138378"/>
              <a:gd name="connsiteX13" fmla="*/ 5149922 w 5165688"/>
              <a:gd name="connsiteY13" fmla="*/ 52552 h 3138378"/>
              <a:gd name="connsiteX14" fmla="*/ 5165688 w 5165688"/>
              <a:gd name="connsiteY14"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2669288 w 5165688"/>
              <a:gd name="connsiteY7" fmla="*/ 2137715 h 3138378"/>
              <a:gd name="connsiteX8" fmla="*/ 3244236 w 5165688"/>
              <a:gd name="connsiteY8" fmla="*/ 1786759 h 3138378"/>
              <a:gd name="connsiteX9" fmla="*/ 4093633 w 5165688"/>
              <a:gd name="connsiteY9" fmla="*/ 1424152 h 3138378"/>
              <a:gd name="connsiteX10" fmla="*/ 4487771 w 5165688"/>
              <a:gd name="connsiteY10" fmla="*/ 1187669 h 3138378"/>
              <a:gd name="connsiteX11" fmla="*/ 4803081 w 5165688"/>
              <a:gd name="connsiteY11" fmla="*/ 919656 h 3138378"/>
              <a:gd name="connsiteX12" fmla="*/ 4929205 w 5165688"/>
              <a:gd name="connsiteY12" fmla="*/ 730469 h 3138378"/>
              <a:gd name="connsiteX13" fmla="*/ 5071095 w 5165688"/>
              <a:gd name="connsiteY13" fmla="*/ 352097 h 3138378"/>
              <a:gd name="connsiteX14" fmla="*/ 5149922 w 5165688"/>
              <a:gd name="connsiteY14" fmla="*/ 52552 h 3138378"/>
              <a:gd name="connsiteX15" fmla="*/ 5165688 w 5165688"/>
              <a:gd name="connsiteY15"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2669288 w 5165688"/>
              <a:gd name="connsiteY7" fmla="*/ 2137715 h 3138378"/>
              <a:gd name="connsiteX8" fmla="*/ 3244236 w 5165688"/>
              <a:gd name="connsiteY8" fmla="*/ 1786759 h 3138378"/>
              <a:gd name="connsiteX9" fmla="*/ 4093633 w 5165688"/>
              <a:gd name="connsiteY9" fmla="*/ 1424152 h 3138378"/>
              <a:gd name="connsiteX10" fmla="*/ 4487771 w 5165688"/>
              <a:gd name="connsiteY10" fmla="*/ 1187669 h 3138378"/>
              <a:gd name="connsiteX11" fmla="*/ 4803081 w 5165688"/>
              <a:gd name="connsiteY11" fmla="*/ 919656 h 3138378"/>
              <a:gd name="connsiteX12" fmla="*/ 4929205 w 5165688"/>
              <a:gd name="connsiteY12" fmla="*/ 730469 h 3138378"/>
              <a:gd name="connsiteX13" fmla="*/ 5071095 w 5165688"/>
              <a:gd name="connsiteY13" fmla="*/ 352097 h 3138378"/>
              <a:gd name="connsiteX14" fmla="*/ 5149922 w 5165688"/>
              <a:gd name="connsiteY14" fmla="*/ 52552 h 3138378"/>
              <a:gd name="connsiteX15" fmla="*/ 5165688 w 5165688"/>
              <a:gd name="connsiteY15"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634213 w 5165688"/>
              <a:gd name="connsiteY5" fmla="*/ 2453025 h 3138378"/>
              <a:gd name="connsiteX6" fmla="*/ 1722370 w 5165688"/>
              <a:gd name="connsiteY6" fmla="*/ 2402553 h 3138378"/>
              <a:gd name="connsiteX7" fmla="*/ 1744572 w 5165688"/>
              <a:gd name="connsiteY7" fmla="*/ 2405729 h 3138378"/>
              <a:gd name="connsiteX8" fmla="*/ 2669288 w 5165688"/>
              <a:gd name="connsiteY8" fmla="*/ 2137715 h 3138378"/>
              <a:gd name="connsiteX9" fmla="*/ 3244236 w 5165688"/>
              <a:gd name="connsiteY9" fmla="*/ 1786759 h 3138378"/>
              <a:gd name="connsiteX10" fmla="*/ 4093633 w 5165688"/>
              <a:gd name="connsiteY10" fmla="*/ 1424152 h 3138378"/>
              <a:gd name="connsiteX11" fmla="*/ 4487771 w 5165688"/>
              <a:gd name="connsiteY11" fmla="*/ 1187669 h 3138378"/>
              <a:gd name="connsiteX12" fmla="*/ 4803081 w 5165688"/>
              <a:gd name="connsiteY12" fmla="*/ 919656 h 3138378"/>
              <a:gd name="connsiteX13" fmla="*/ 4929205 w 5165688"/>
              <a:gd name="connsiteY13" fmla="*/ 730469 h 3138378"/>
              <a:gd name="connsiteX14" fmla="*/ 5071095 w 5165688"/>
              <a:gd name="connsiteY14" fmla="*/ 352097 h 3138378"/>
              <a:gd name="connsiteX15" fmla="*/ 5149922 w 5165688"/>
              <a:gd name="connsiteY15" fmla="*/ 52552 h 3138378"/>
              <a:gd name="connsiteX16" fmla="*/ 5165688 w 5165688"/>
              <a:gd name="connsiteY16"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2669288 w 5165688"/>
              <a:gd name="connsiteY9" fmla="*/ 2137715 h 3138378"/>
              <a:gd name="connsiteX10" fmla="*/ 3244236 w 5165688"/>
              <a:gd name="connsiteY10" fmla="*/ 1786759 h 3138378"/>
              <a:gd name="connsiteX11" fmla="*/ 4093633 w 5165688"/>
              <a:gd name="connsiteY11" fmla="*/ 1424152 h 3138378"/>
              <a:gd name="connsiteX12" fmla="*/ 4487771 w 5165688"/>
              <a:gd name="connsiteY12" fmla="*/ 1187669 h 3138378"/>
              <a:gd name="connsiteX13" fmla="*/ 4803081 w 5165688"/>
              <a:gd name="connsiteY13" fmla="*/ 919656 h 3138378"/>
              <a:gd name="connsiteX14" fmla="*/ 4929205 w 5165688"/>
              <a:gd name="connsiteY14" fmla="*/ 730469 h 3138378"/>
              <a:gd name="connsiteX15" fmla="*/ 5071095 w 5165688"/>
              <a:gd name="connsiteY15" fmla="*/ 352097 h 3138378"/>
              <a:gd name="connsiteX16" fmla="*/ 5149922 w 5165688"/>
              <a:gd name="connsiteY16" fmla="*/ 52552 h 3138378"/>
              <a:gd name="connsiteX17" fmla="*/ 5165688 w 5165688"/>
              <a:gd name="connsiteY17"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715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192337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244236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492323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516088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873254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1206539 w 5165688"/>
              <a:gd name="connsiteY5" fmla="*/ 2516040 h 3138378"/>
              <a:gd name="connsiteX6" fmla="*/ 1634213 w 5165688"/>
              <a:gd name="connsiteY6" fmla="*/ 2453025 h 3138378"/>
              <a:gd name="connsiteX7" fmla="*/ 1722370 w 5165688"/>
              <a:gd name="connsiteY7" fmla="*/ 2402553 h 3138378"/>
              <a:gd name="connsiteX8" fmla="*/ 1744572 w 5165688"/>
              <a:gd name="connsiteY8" fmla="*/ 2405729 h 3138378"/>
              <a:gd name="connsiteX9" fmla="*/ 1744572 w 5165688"/>
              <a:gd name="connsiteY9" fmla="*/ 2405729 h 3138378"/>
              <a:gd name="connsiteX10" fmla="*/ 2669288 w 5165688"/>
              <a:gd name="connsiteY10" fmla="*/ 2137667 h 3138378"/>
              <a:gd name="connsiteX11" fmla="*/ 3458518 w 5165688"/>
              <a:gd name="connsiteY11" fmla="*/ 1786759 h 3138378"/>
              <a:gd name="connsiteX12" fmla="*/ 4093633 w 5165688"/>
              <a:gd name="connsiteY12" fmla="*/ 1424152 h 3138378"/>
              <a:gd name="connsiteX13" fmla="*/ 4487771 w 5165688"/>
              <a:gd name="connsiteY13" fmla="*/ 1187669 h 3138378"/>
              <a:gd name="connsiteX14" fmla="*/ 4803081 w 5165688"/>
              <a:gd name="connsiteY14" fmla="*/ 919656 h 3138378"/>
              <a:gd name="connsiteX15" fmla="*/ 4929205 w 5165688"/>
              <a:gd name="connsiteY15" fmla="*/ 730469 h 3138378"/>
              <a:gd name="connsiteX16" fmla="*/ 5071095 w 5165688"/>
              <a:gd name="connsiteY16" fmla="*/ 352097 h 3138378"/>
              <a:gd name="connsiteX17" fmla="*/ 5149922 w 5165688"/>
              <a:gd name="connsiteY17" fmla="*/ 52552 h 3138378"/>
              <a:gd name="connsiteX18" fmla="*/ 5165688 w 5165688"/>
              <a:gd name="connsiteY18"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57660 w 5165688"/>
              <a:gd name="connsiteY0" fmla="*/ 3016469 h 3138378"/>
              <a:gd name="connsiteX1" fmla="*/ 593688 w 5165688"/>
              <a:gd name="connsiteY1" fmla="*/ 2559269 h 3138378"/>
              <a:gd name="connsiteX2" fmla="*/ 562157 w 5165688"/>
              <a:gd name="connsiteY2" fmla="*/ 2559269 h 3138378"/>
              <a:gd name="connsiteX3" fmla="*/ 347811 w 5165688"/>
              <a:gd name="connsiteY3" fmla="*/ 2995263 h 3138378"/>
              <a:gd name="connsiteX4" fmla="*/ 871032 w 5165688"/>
              <a:gd name="connsiteY4" fmla="*/ 2773559 h 3138378"/>
              <a:gd name="connsiteX5" fmla="*/ 900623 w 5165688"/>
              <a:gd name="connsiteY5" fmla="*/ 2759960 h 3138378"/>
              <a:gd name="connsiteX6" fmla="*/ 1206539 w 5165688"/>
              <a:gd name="connsiteY6" fmla="*/ 2516040 h 3138378"/>
              <a:gd name="connsiteX7" fmla="*/ 1634213 w 5165688"/>
              <a:gd name="connsiteY7" fmla="*/ 2453025 h 3138378"/>
              <a:gd name="connsiteX8" fmla="*/ 1722370 w 5165688"/>
              <a:gd name="connsiteY8" fmla="*/ 2402553 h 3138378"/>
              <a:gd name="connsiteX9" fmla="*/ 1744572 w 5165688"/>
              <a:gd name="connsiteY9" fmla="*/ 2405729 h 3138378"/>
              <a:gd name="connsiteX10" fmla="*/ 1744572 w 5165688"/>
              <a:gd name="connsiteY10" fmla="*/ 2405729 h 3138378"/>
              <a:gd name="connsiteX11" fmla="*/ 2669288 w 5165688"/>
              <a:gd name="connsiteY11" fmla="*/ 2137667 h 3138378"/>
              <a:gd name="connsiteX12" fmla="*/ 3458518 w 5165688"/>
              <a:gd name="connsiteY12" fmla="*/ 1786759 h 3138378"/>
              <a:gd name="connsiteX13" fmla="*/ 4093633 w 5165688"/>
              <a:gd name="connsiteY13" fmla="*/ 1424152 h 3138378"/>
              <a:gd name="connsiteX14" fmla="*/ 4487771 w 5165688"/>
              <a:gd name="connsiteY14" fmla="*/ 1187669 h 3138378"/>
              <a:gd name="connsiteX15" fmla="*/ 4803081 w 5165688"/>
              <a:gd name="connsiteY15" fmla="*/ 919656 h 3138378"/>
              <a:gd name="connsiteX16" fmla="*/ 4929205 w 5165688"/>
              <a:gd name="connsiteY16" fmla="*/ 730469 h 3138378"/>
              <a:gd name="connsiteX17" fmla="*/ 5071095 w 5165688"/>
              <a:gd name="connsiteY17" fmla="*/ 352097 h 3138378"/>
              <a:gd name="connsiteX18" fmla="*/ 5149922 w 5165688"/>
              <a:gd name="connsiteY18" fmla="*/ 52552 h 3138378"/>
              <a:gd name="connsiteX19" fmla="*/ 5165688 w 5165688"/>
              <a:gd name="connsiteY19" fmla="*/ 68318 h 3138378"/>
              <a:gd name="connsiteX0" fmla="*/ 0 w 5108028"/>
              <a:gd name="connsiteY0" fmla="*/ 3016469 h 3030978"/>
              <a:gd name="connsiteX1" fmla="*/ 536028 w 5108028"/>
              <a:gd name="connsiteY1" fmla="*/ 2559269 h 3030978"/>
              <a:gd name="connsiteX2" fmla="*/ 290151 w 5108028"/>
              <a:gd name="connsiteY2" fmla="*/ 2995263 h 3030978"/>
              <a:gd name="connsiteX3" fmla="*/ 813372 w 5108028"/>
              <a:gd name="connsiteY3" fmla="*/ 2773559 h 3030978"/>
              <a:gd name="connsiteX4" fmla="*/ 842963 w 5108028"/>
              <a:gd name="connsiteY4" fmla="*/ 2759960 h 3030978"/>
              <a:gd name="connsiteX5" fmla="*/ 1148879 w 5108028"/>
              <a:gd name="connsiteY5" fmla="*/ 2516040 h 3030978"/>
              <a:gd name="connsiteX6" fmla="*/ 1576553 w 5108028"/>
              <a:gd name="connsiteY6" fmla="*/ 2453025 h 3030978"/>
              <a:gd name="connsiteX7" fmla="*/ 1664710 w 5108028"/>
              <a:gd name="connsiteY7" fmla="*/ 2402553 h 3030978"/>
              <a:gd name="connsiteX8" fmla="*/ 1686912 w 5108028"/>
              <a:gd name="connsiteY8" fmla="*/ 2405729 h 3030978"/>
              <a:gd name="connsiteX9" fmla="*/ 1686912 w 5108028"/>
              <a:gd name="connsiteY9" fmla="*/ 2405729 h 3030978"/>
              <a:gd name="connsiteX10" fmla="*/ 2611628 w 5108028"/>
              <a:gd name="connsiteY10" fmla="*/ 2137667 h 3030978"/>
              <a:gd name="connsiteX11" fmla="*/ 3400858 w 5108028"/>
              <a:gd name="connsiteY11" fmla="*/ 1786759 h 3030978"/>
              <a:gd name="connsiteX12" fmla="*/ 4035973 w 5108028"/>
              <a:gd name="connsiteY12" fmla="*/ 1424152 h 3030978"/>
              <a:gd name="connsiteX13" fmla="*/ 4430111 w 5108028"/>
              <a:gd name="connsiteY13" fmla="*/ 1187669 h 3030978"/>
              <a:gd name="connsiteX14" fmla="*/ 4745421 w 5108028"/>
              <a:gd name="connsiteY14" fmla="*/ 919656 h 3030978"/>
              <a:gd name="connsiteX15" fmla="*/ 4871545 w 5108028"/>
              <a:gd name="connsiteY15" fmla="*/ 730469 h 3030978"/>
              <a:gd name="connsiteX16" fmla="*/ 5013435 w 5108028"/>
              <a:gd name="connsiteY16" fmla="*/ 352097 h 3030978"/>
              <a:gd name="connsiteX17" fmla="*/ 5092262 w 5108028"/>
              <a:gd name="connsiteY17" fmla="*/ 52552 h 3030978"/>
              <a:gd name="connsiteX18" fmla="*/ 5108028 w 5108028"/>
              <a:gd name="connsiteY18" fmla="*/ 68318 h 3030978"/>
              <a:gd name="connsiteX0" fmla="*/ 0 w 5108028"/>
              <a:gd name="connsiteY0" fmla="*/ 3016469 h 3035748"/>
              <a:gd name="connsiteX1" fmla="*/ 290151 w 5108028"/>
              <a:gd name="connsiteY1" fmla="*/ 2995263 h 3035748"/>
              <a:gd name="connsiteX2" fmla="*/ 813372 w 5108028"/>
              <a:gd name="connsiteY2" fmla="*/ 2773559 h 3035748"/>
              <a:gd name="connsiteX3" fmla="*/ 842963 w 5108028"/>
              <a:gd name="connsiteY3" fmla="*/ 2759960 h 3035748"/>
              <a:gd name="connsiteX4" fmla="*/ 1148879 w 5108028"/>
              <a:gd name="connsiteY4" fmla="*/ 2516040 h 3035748"/>
              <a:gd name="connsiteX5" fmla="*/ 1576553 w 5108028"/>
              <a:gd name="connsiteY5" fmla="*/ 2453025 h 3035748"/>
              <a:gd name="connsiteX6" fmla="*/ 1664710 w 5108028"/>
              <a:gd name="connsiteY6" fmla="*/ 2402553 h 3035748"/>
              <a:gd name="connsiteX7" fmla="*/ 1686912 w 5108028"/>
              <a:gd name="connsiteY7" fmla="*/ 2405729 h 3035748"/>
              <a:gd name="connsiteX8" fmla="*/ 1686912 w 5108028"/>
              <a:gd name="connsiteY8" fmla="*/ 2405729 h 3035748"/>
              <a:gd name="connsiteX9" fmla="*/ 2611628 w 5108028"/>
              <a:gd name="connsiteY9" fmla="*/ 2137667 h 3035748"/>
              <a:gd name="connsiteX10" fmla="*/ 3400858 w 5108028"/>
              <a:gd name="connsiteY10" fmla="*/ 1786759 h 3035748"/>
              <a:gd name="connsiteX11" fmla="*/ 4035973 w 5108028"/>
              <a:gd name="connsiteY11" fmla="*/ 1424152 h 3035748"/>
              <a:gd name="connsiteX12" fmla="*/ 4430111 w 5108028"/>
              <a:gd name="connsiteY12" fmla="*/ 1187669 h 3035748"/>
              <a:gd name="connsiteX13" fmla="*/ 4745421 w 5108028"/>
              <a:gd name="connsiteY13" fmla="*/ 919656 h 3035748"/>
              <a:gd name="connsiteX14" fmla="*/ 4871545 w 5108028"/>
              <a:gd name="connsiteY14" fmla="*/ 730469 h 3035748"/>
              <a:gd name="connsiteX15" fmla="*/ 5013435 w 5108028"/>
              <a:gd name="connsiteY15" fmla="*/ 352097 h 3035748"/>
              <a:gd name="connsiteX16" fmla="*/ 5092262 w 5108028"/>
              <a:gd name="connsiteY16" fmla="*/ 52552 h 3035748"/>
              <a:gd name="connsiteX17" fmla="*/ 5108028 w 5108028"/>
              <a:gd name="connsiteY17" fmla="*/ 68318 h 3035748"/>
              <a:gd name="connsiteX0" fmla="*/ 0 w 5108028"/>
              <a:gd name="connsiteY0" fmla="*/ 3016469 h 3035748"/>
              <a:gd name="connsiteX1" fmla="*/ 290151 w 5108028"/>
              <a:gd name="connsiteY1" fmla="*/ 2995263 h 3035748"/>
              <a:gd name="connsiteX2" fmla="*/ 813372 w 5108028"/>
              <a:gd name="connsiteY2" fmla="*/ 2773559 h 3035748"/>
              <a:gd name="connsiteX3" fmla="*/ 1148879 w 5108028"/>
              <a:gd name="connsiteY3" fmla="*/ 2516040 h 3035748"/>
              <a:gd name="connsiteX4" fmla="*/ 1576553 w 5108028"/>
              <a:gd name="connsiteY4" fmla="*/ 2453025 h 3035748"/>
              <a:gd name="connsiteX5" fmla="*/ 1664710 w 5108028"/>
              <a:gd name="connsiteY5" fmla="*/ 2402553 h 3035748"/>
              <a:gd name="connsiteX6" fmla="*/ 1686912 w 5108028"/>
              <a:gd name="connsiteY6" fmla="*/ 2405729 h 3035748"/>
              <a:gd name="connsiteX7" fmla="*/ 1686912 w 5108028"/>
              <a:gd name="connsiteY7" fmla="*/ 2405729 h 3035748"/>
              <a:gd name="connsiteX8" fmla="*/ 2611628 w 5108028"/>
              <a:gd name="connsiteY8" fmla="*/ 2137667 h 3035748"/>
              <a:gd name="connsiteX9" fmla="*/ 3400858 w 5108028"/>
              <a:gd name="connsiteY9" fmla="*/ 1786759 h 3035748"/>
              <a:gd name="connsiteX10" fmla="*/ 4035973 w 5108028"/>
              <a:gd name="connsiteY10" fmla="*/ 1424152 h 3035748"/>
              <a:gd name="connsiteX11" fmla="*/ 4430111 w 5108028"/>
              <a:gd name="connsiteY11" fmla="*/ 1187669 h 3035748"/>
              <a:gd name="connsiteX12" fmla="*/ 4745421 w 5108028"/>
              <a:gd name="connsiteY12" fmla="*/ 919656 h 3035748"/>
              <a:gd name="connsiteX13" fmla="*/ 4871545 w 5108028"/>
              <a:gd name="connsiteY13" fmla="*/ 730469 h 3035748"/>
              <a:gd name="connsiteX14" fmla="*/ 5013435 w 5108028"/>
              <a:gd name="connsiteY14" fmla="*/ 352097 h 3035748"/>
              <a:gd name="connsiteX15" fmla="*/ 5092262 w 5108028"/>
              <a:gd name="connsiteY15" fmla="*/ 52552 h 3035748"/>
              <a:gd name="connsiteX16" fmla="*/ 5108028 w 5108028"/>
              <a:gd name="connsiteY16" fmla="*/ 68318 h 3035748"/>
              <a:gd name="connsiteX0" fmla="*/ 0 w 5108028"/>
              <a:gd name="connsiteY0" fmla="*/ 3016469 h 3016469"/>
              <a:gd name="connsiteX1" fmla="*/ 813372 w 5108028"/>
              <a:gd name="connsiteY1" fmla="*/ 2773559 h 3016469"/>
              <a:gd name="connsiteX2" fmla="*/ 1148879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1686912 w 5108028"/>
              <a:gd name="connsiteY6" fmla="*/ 2405729 h 3016469"/>
              <a:gd name="connsiteX7" fmla="*/ 2611628 w 5108028"/>
              <a:gd name="connsiteY7" fmla="*/ 2137667 h 3016469"/>
              <a:gd name="connsiteX8" fmla="*/ 3400858 w 5108028"/>
              <a:gd name="connsiteY8" fmla="*/ 178675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13372 w 5108028"/>
              <a:gd name="connsiteY2" fmla="*/ 2773559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813372 w 5108028"/>
              <a:gd name="connsiteY3" fmla="*/ 2773559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38011 w 5108028"/>
              <a:gd name="connsiteY2" fmla="*/ 2791492 h 3016469"/>
              <a:gd name="connsiteX3" fmla="*/ 653777 w 5108028"/>
              <a:gd name="connsiteY3" fmla="*/ 2577154 h 3016469"/>
              <a:gd name="connsiteX4" fmla="*/ 1148879 w 5108028"/>
              <a:gd name="connsiteY4" fmla="*/ 2516040 h 3016469"/>
              <a:gd name="connsiteX5" fmla="*/ 1576553 w 5108028"/>
              <a:gd name="connsiteY5" fmla="*/ 2453025 h 3016469"/>
              <a:gd name="connsiteX6" fmla="*/ 1664710 w 5108028"/>
              <a:gd name="connsiteY6" fmla="*/ 2402553 h 3016469"/>
              <a:gd name="connsiteX7" fmla="*/ 1686912 w 5108028"/>
              <a:gd name="connsiteY7" fmla="*/ 2405729 h 3016469"/>
              <a:gd name="connsiteX8" fmla="*/ 1686912 w 5108028"/>
              <a:gd name="connsiteY8" fmla="*/ 2405729 h 3016469"/>
              <a:gd name="connsiteX9" fmla="*/ 2611628 w 5108028"/>
              <a:gd name="connsiteY9" fmla="*/ 2137667 h 3016469"/>
              <a:gd name="connsiteX10" fmla="*/ 3400858 w 5108028"/>
              <a:gd name="connsiteY10" fmla="*/ 1786759 h 3016469"/>
              <a:gd name="connsiteX11" fmla="*/ 4035973 w 5108028"/>
              <a:gd name="connsiteY11" fmla="*/ 1424152 h 3016469"/>
              <a:gd name="connsiteX12" fmla="*/ 4430111 w 5108028"/>
              <a:gd name="connsiteY12" fmla="*/ 1187669 h 3016469"/>
              <a:gd name="connsiteX13" fmla="*/ 4745421 w 5108028"/>
              <a:gd name="connsiteY13" fmla="*/ 919656 h 3016469"/>
              <a:gd name="connsiteX14" fmla="*/ 4871545 w 5108028"/>
              <a:gd name="connsiteY14" fmla="*/ 730469 h 3016469"/>
              <a:gd name="connsiteX15" fmla="*/ 5013435 w 5108028"/>
              <a:gd name="connsiteY15" fmla="*/ 352097 h 3016469"/>
              <a:gd name="connsiteX16" fmla="*/ 5092262 w 5108028"/>
              <a:gd name="connsiteY16" fmla="*/ 52552 h 3016469"/>
              <a:gd name="connsiteX17" fmla="*/ 5108028 w 5108028"/>
              <a:gd name="connsiteY17" fmla="*/ 68318 h 3016469"/>
              <a:gd name="connsiteX0" fmla="*/ 0 w 5108028"/>
              <a:gd name="connsiteY0" fmla="*/ 3016469 h 3016469"/>
              <a:gd name="connsiteX1" fmla="*/ 306936 w 5108028"/>
              <a:gd name="connsiteY1" fmla="*/ 2901851 h 3016469"/>
              <a:gd name="connsiteX2" fmla="*/ 653777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653777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148879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868059 w 5108028"/>
              <a:gd name="connsiteY2" fmla="*/ 2577154 h 3016469"/>
              <a:gd name="connsiteX3" fmla="*/ 1363161 w 5108028"/>
              <a:gd name="connsiteY3" fmla="*/ 2516040 h 3016469"/>
              <a:gd name="connsiteX4" fmla="*/ 1576553 w 5108028"/>
              <a:gd name="connsiteY4" fmla="*/ 2453025 h 3016469"/>
              <a:gd name="connsiteX5" fmla="*/ 1664710 w 5108028"/>
              <a:gd name="connsiteY5" fmla="*/ 2402553 h 3016469"/>
              <a:gd name="connsiteX6" fmla="*/ 1686912 w 5108028"/>
              <a:gd name="connsiteY6" fmla="*/ 2405729 h 3016469"/>
              <a:gd name="connsiteX7" fmla="*/ 1686912 w 5108028"/>
              <a:gd name="connsiteY7" fmla="*/ 2405729 h 3016469"/>
              <a:gd name="connsiteX8" fmla="*/ 2611628 w 5108028"/>
              <a:gd name="connsiteY8" fmla="*/ 2137667 h 3016469"/>
              <a:gd name="connsiteX9" fmla="*/ 3400858 w 5108028"/>
              <a:gd name="connsiteY9" fmla="*/ 1786759 h 3016469"/>
              <a:gd name="connsiteX10" fmla="*/ 4035973 w 5108028"/>
              <a:gd name="connsiteY10" fmla="*/ 1424152 h 3016469"/>
              <a:gd name="connsiteX11" fmla="*/ 4430111 w 5108028"/>
              <a:gd name="connsiteY11" fmla="*/ 1187669 h 3016469"/>
              <a:gd name="connsiteX12" fmla="*/ 4745421 w 5108028"/>
              <a:gd name="connsiteY12" fmla="*/ 919656 h 3016469"/>
              <a:gd name="connsiteX13" fmla="*/ 4871545 w 5108028"/>
              <a:gd name="connsiteY13" fmla="*/ 730469 h 3016469"/>
              <a:gd name="connsiteX14" fmla="*/ 5013435 w 5108028"/>
              <a:gd name="connsiteY14" fmla="*/ 352097 h 3016469"/>
              <a:gd name="connsiteX15" fmla="*/ 5092262 w 5108028"/>
              <a:gd name="connsiteY15" fmla="*/ 52552 h 3016469"/>
              <a:gd name="connsiteX16" fmla="*/ 5108028 w 5108028"/>
              <a:gd name="connsiteY16"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1686912 w 5108028"/>
              <a:gd name="connsiteY6" fmla="*/ 2405729 h 3016469"/>
              <a:gd name="connsiteX7" fmla="*/ 2611628 w 5108028"/>
              <a:gd name="connsiteY7" fmla="*/ 2137667 h 3016469"/>
              <a:gd name="connsiteX8" fmla="*/ 3400858 w 5108028"/>
              <a:gd name="connsiteY8" fmla="*/ 1786759 h 3016469"/>
              <a:gd name="connsiteX9" fmla="*/ 4035973 w 5108028"/>
              <a:gd name="connsiteY9" fmla="*/ 1424152 h 3016469"/>
              <a:gd name="connsiteX10" fmla="*/ 4430111 w 5108028"/>
              <a:gd name="connsiteY10" fmla="*/ 1187669 h 3016469"/>
              <a:gd name="connsiteX11" fmla="*/ 4745421 w 5108028"/>
              <a:gd name="connsiteY11" fmla="*/ 919656 h 3016469"/>
              <a:gd name="connsiteX12" fmla="*/ 4871545 w 5108028"/>
              <a:gd name="connsiteY12" fmla="*/ 730469 h 3016469"/>
              <a:gd name="connsiteX13" fmla="*/ 5013435 w 5108028"/>
              <a:gd name="connsiteY13" fmla="*/ 352097 h 3016469"/>
              <a:gd name="connsiteX14" fmla="*/ 5092262 w 5108028"/>
              <a:gd name="connsiteY14" fmla="*/ 52552 h 3016469"/>
              <a:gd name="connsiteX15" fmla="*/ 5108028 w 5108028"/>
              <a:gd name="connsiteY15"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1686912 w 5108028"/>
              <a:gd name="connsiteY5" fmla="*/ 2405729 h 3016469"/>
              <a:gd name="connsiteX6" fmla="*/ 2611628 w 5108028"/>
              <a:gd name="connsiteY6" fmla="*/ 2137667 h 3016469"/>
              <a:gd name="connsiteX7" fmla="*/ 3400858 w 5108028"/>
              <a:gd name="connsiteY7" fmla="*/ 1786759 h 3016469"/>
              <a:gd name="connsiteX8" fmla="*/ 4035973 w 5108028"/>
              <a:gd name="connsiteY8" fmla="*/ 1424152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576553 w 5108028"/>
              <a:gd name="connsiteY3" fmla="*/ 2453025 h 3016469"/>
              <a:gd name="connsiteX4" fmla="*/ 1664710 w 5108028"/>
              <a:gd name="connsiteY4" fmla="*/ 2402553 h 3016469"/>
              <a:gd name="connsiteX5" fmla="*/ 2611628 w 5108028"/>
              <a:gd name="connsiteY5" fmla="*/ 2137667 h 3016469"/>
              <a:gd name="connsiteX6" fmla="*/ 3400858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428508 w 5108028"/>
              <a:gd name="connsiteY6" fmla="*/ 178249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071286 w 5108028"/>
              <a:gd name="connsiteY6" fmla="*/ 2068227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3071286 w 5108028"/>
              <a:gd name="connsiteY6" fmla="*/ 2068227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400858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1786759 h 3016469"/>
              <a:gd name="connsiteX6" fmla="*/ 4035973 w 5108028"/>
              <a:gd name="connsiteY6" fmla="*/ 1424152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43565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035973 w 5108028"/>
              <a:gd name="connsiteY7" fmla="*/ 1424152 h 3016469"/>
              <a:gd name="connsiteX8" fmla="*/ 4102010 w 5108028"/>
              <a:gd name="connsiteY8" fmla="*/ 1649946 h 3016469"/>
              <a:gd name="connsiteX9" fmla="*/ 4430111 w 5108028"/>
              <a:gd name="connsiteY9" fmla="*/ 1187669 h 3016469"/>
              <a:gd name="connsiteX10" fmla="*/ 4745421 w 5108028"/>
              <a:gd name="connsiteY10" fmla="*/ 919656 h 3016469"/>
              <a:gd name="connsiteX11" fmla="*/ 4871545 w 5108028"/>
              <a:gd name="connsiteY11" fmla="*/ 730469 h 3016469"/>
              <a:gd name="connsiteX12" fmla="*/ 5013435 w 5108028"/>
              <a:gd name="connsiteY12" fmla="*/ 352097 h 3016469"/>
              <a:gd name="connsiteX13" fmla="*/ 5092262 w 5108028"/>
              <a:gd name="connsiteY13" fmla="*/ 52552 h 3016469"/>
              <a:gd name="connsiteX14" fmla="*/ 5108028 w 5108028"/>
              <a:gd name="connsiteY14"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1786759 h 3016469"/>
              <a:gd name="connsiteX7" fmla="*/ 4102010 w 5108028"/>
              <a:gd name="connsiteY7" fmla="*/ 1649946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2604285 w 5108028"/>
              <a:gd name="connsiteY5" fmla="*/ 2129339 h 3016469"/>
              <a:gd name="connsiteX6" fmla="*/ 3615140 w 5108028"/>
              <a:gd name="connsiteY6" fmla="*/ 2001049 h 3016469"/>
              <a:gd name="connsiteX7" fmla="*/ 4102010 w 5108028"/>
              <a:gd name="connsiteY7" fmla="*/ 1649946 h 3016469"/>
              <a:gd name="connsiteX8" fmla="*/ 4430111 w 5108028"/>
              <a:gd name="connsiteY8" fmla="*/ 1187669 h 3016469"/>
              <a:gd name="connsiteX9" fmla="*/ 4745421 w 5108028"/>
              <a:gd name="connsiteY9" fmla="*/ 919656 h 3016469"/>
              <a:gd name="connsiteX10" fmla="*/ 4871545 w 5108028"/>
              <a:gd name="connsiteY10" fmla="*/ 730469 h 3016469"/>
              <a:gd name="connsiteX11" fmla="*/ 5013435 w 5108028"/>
              <a:gd name="connsiteY11" fmla="*/ 352097 h 3016469"/>
              <a:gd name="connsiteX12" fmla="*/ 5092262 w 5108028"/>
              <a:gd name="connsiteY12" fmla="*/ 52552 h 3016469"/>
              <a:gd name="connsiteX13" fmla="*/ 5108028 w 5108028"/>
              <a:gd name="connsiteY13"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2611628 w 5108028"/>
              <a:gd name="connsiteY4" fmla="*/ 2137667 h 3016469"/>
              <a:gd name="connsiteX5" fmla="*/ 3615140 w 5108028"/>
              <a:gd name="connsiteY5" fmla="*/ 2001049 h 3016469"/>
              <a:gd name="connsiteX6" fmla="*/ 4102010 w 5108028"/>
              <a:gd name="connsiteY6" fmla="*/ 1649946 h 3016469"/>
              <a:gd name="connsiteX7" fmla="*/ 4430111 w 5108028"/>
              <a:gd name="connsiteY7" fmla="*/ 1187669 h 3016469"/>
              <a:gd name="connsiteX8" fmla="*/ 4745421 w 5108028"/>
              <a:gd name="connsiteY8" fmla="*/ 919656 h 3016469"/>
              <a:gd name="connsiteX9" fmla="*/ 4871545 w 5108028"/>
              <a:gd name="connsiteY9" fmla="*/ 730469 h 3016469"/>
              <a:gd name="connsiteX10" fmla="*/ 5013435 w 5108028"/>
              <a:gd name="connsiteY10" fmla="*/ 352097 h 3016469"/>
              <a:gd name="connsiteX11" fmla="*/ 5092262 w 5108028"/>
              <a:gd name="connsiteY11" fmla="*/ 52552 h 3016469"/>
              <a:gd name="connsiteX12" fmla="*/ 5108028 w 5108028"/>
              <a:gd name="connsiteY12"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102010 w 5108028"/>
              <a:gd name="connsiteY5" fmla="*/ 1649946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430111 w 5108028"/>
              <a:gd name="connsiteY6" fmla="*/ 1187669 h 3016469"/>
              <a:gd name="connsiteX7" fmla="*/ 4745421 w 5108028"/>
              <a:gd name="connsiteY7" fmla="*/ 919656 h 3016469"/>
              <a:gd name="connsiteX8" fmla="*/ 4871545 w 5108028"/>
              <a:gd name="connsiteY8" fmla="*/ 730469 h 3016469"/>
              <a:gd name="connsiteX9" fmla="*/ 5013435 w 5108028"/>
              <a:gd name="connsiteY9" fmla="*/ 352097 h 3016469"/>
              <a:gd name="connsiteX10" fmla="*/ 5092262 w 5108028"/>
              <a:gd name="connsiteY10" fmla="*/ 52552 h 3016469"/>
              <a:gd name="connsiteX11" fmla="*/ 5108028 w 5108028"/>
              <a:gd name="connsiteY11"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745421 w 5108028"/>
              <a:gd name="connsiteY6" fmla="*/ 919656 h 3016469"/>
              <a:gd name="connsiteX7" fmla="*/ 4871545 w 5108028"/>
              <a:gd name="connsiteY7" fmla="*/ 730469 h 3016469"/>
              <a:gd name="connsiteX8" fmla="*/ 5013435 w 5108028"/>
              <a:gd name="connsiteY8" fmla="*/ 352097 h 3016469"/>
              <a:gd name="connsiteX9" fmla="*/ 5092262 w 5108028"/>
              <a:gd name="connsiteY9" fmla="*/ 52552 h 3016469"/>
              <a:gd name="connsiteX10" fmla="*/ 5108028 w 5108028"/>
              <a:gd name="connsiteY10"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871545 w 5108028"/>
              <a:gd name="connsiteY6" fmla="*/ 730469 h 3016469"/>
              <a:gd name="connsiteX7" fmla="*/ 5013435 w 5108028"/>
              <a:gd name="connsiteY7" fmla="*/ 352097 h 3016469"/>
              <a:gd name="connsiteX8" fmla="*/ 5092262 w 5108028"/>
              <a:gd name="connsiteY8" fmla="*/ 52552 h 3016469"/>
              <a:gd name="connsiteX9" fmla="*/ 5108028 w 5108028"/>
              <a:gd name="connsiteY9"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1664710 w 5108028"/>
              <a:gd name="connsiteY3" fmla="*/ 2402553 h 3016469"/>
              <a:gd name="connsiteX4" fmla="*/ 3615140 w 5108028"/>
              <a:gd name="connsiteY4" fmla="*/ 2001049 h 3016469"/>
              <a:gd name="connsiteX5" fmla="*/ 4459168 w 5108028"/>
              <a:gd name="connsiteY5" fmla="*/ 1364170 h 3016469"/>
              <a:gd name="connsiteX6" fmla="*/ 4871545 w 5108028"/>
              <a:gd name="connsiteY6" fmla="*/ 730469 h 3016469"/>
              <a:gd name="connsiteX7" fmla="*/ 5092262 w 5108028"/>
              <a:gd name="connsiteY7" fmla="*/ 52552 h 3016469"/>
              <a:gd name="connsiteX8" fmla="*/ 5108028 w 5108028"/>
              <a:gd name="connsiteY8" fmla="*/ 68318 h 3016469"/>
              <a:gd name="connsiteX0" fmla="*/ 0 w 5108028"/>
              <a:gd name="connsiteY0" fmla="*/ 3016469 h 3016469"/>
              <a:gd name="connsiteX1" fmla="*/ 306936 w 5108028"/>
              <a:gd name="connsiteY1" fmla="*/ 2901851 h 3016469"/>
              <a:gd name="connsiteX2" fmla="*/ 1363161 w 5108028"/>
              <a:gd name="connsiteY2" fmla="*/ 2516040 h 3016469"/>
              <a:gd name="connsiteX3" fmla="*/ 3615140 w 5108028"/>
              <a:gd name="connsiteY3" fmla="*/ 2001049 h 3016469"/>
              <a:gd name="connsiteX4" fmla="*/ 4459168 w 5108028"/>
              <a:gd name="connsiteY4" fmla="*/ 1364170 h 3016469"/>
              <a:gd name="connsiteX5" fmla="*/ 4871545 w 5108028"/>
              <a:gd name="connsiteY5" fmla="*/ 730469 h 3016469"/>
              <a:gd name="connsiteX6" fmla="*/ 5092262 w 5108028"/>
              <a:gd name="connsiteY6" fmla="*/ 52552 h 3016469"/>
              <a:gd name="connsiteX7" fmla="*/ 5108028 w 5108028"/>
              <a:gd name="connsiteY7" fmla="*/ 68318 h 3016469"/>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801092"/>
              <a:gd name="connsiteY0" fmla="*/ 2901851 h 2901851"/>
              <a:gd name="connsiteX1" fmla="*/ 1056225 w 4801092"/>
              <a:gd name="connsiteY1" fmla="*/ 2516040 h 2901851"/>
              <a:gd name="connsiteX2" fmla="*/ 3308204 w 4801092"/>
              <a:gd name="connsiteY2" fmla="*/ 2001049 h 2901851"/>
              <a:gd name="connsiteX3" fmla="*/ 4152232 w 4801092"/>
              <a:gd name="connsiteY3" fmla="*/ 1364170 h 2901851"/>
              <a:gd name="connsiteX4" fmla="*/ 4564609 w 4801092"/>
              <a:gd name="connsiteY4" fmla="*/ 730469 h 2901851"/>
              <a:gd name="connsiteX5" fmla="*/ 4785326 w 4801092"/>
              <a:gd name="connsiteY5" fmla="*/ 52552 h 2901851"/>
              <a:gd name="connsiteX6" fmla="*/ 4801092 w 4801092"/>
              <a:gd name="connsiteY6" fmla="*/ 68318 h 2901851"/>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152232 w 4785326"/>
              <a:gd name="connsiteY3" fmla="*/ 1311618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152232 w 4785326"/>
              <a:gd name="connsiteY4" fmla="*/ 1311618 h 2849299"/>
              <a:gd name="connsiteX5" fmla="*/ 4564609 w 4785326"/>
              <a:gd name="connsiteY5" fmla="*/ 677917 h 2849299"/>
              <a:gd name="connsiteX6" fmla="*/ 4785326 w 4785326"/>
              <a:gd name="connsiteY6"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085283 w 4785326"/>
              <a:gd name="connsiteY3" fmla="*/ 1396801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3308204 w 4785326"/>
              <a:gd name="connsiteY2" fmla="*/ 1948497 h 2849299"/>
              <a:gd name="connsiteX3" fmla="*/ 4564609 w 4785326"/>
              <a:gd name="connsiteY3" fmla="*/ 677917 h 2849299"/>
              <a:gd name="connsiteX4" fmla="*/ 4785326 w 4785326"/>
              <a:gd name="connsiteY4"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308204 w 4785326"/>
              <a:gd name="connsiteY3" fmla="*/ 1948497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308204 w 4785326"/>
              <a:gd name="connsiteY3" fmla="*/ 1948497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564609 w 4785326"/>
              <a:gd name="connsiteY4" fmla="*/ 677917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564609 w 4785326"/>
              <a:gd name="connsiteY5" fmla="*/ 677917 h 2849299"/>
              <a:gd name="connsiteX6" fmla="*/ 4785326 w 4785326"/>
              <a:gd name="connsiteY6" fmla="*/ 0 h 2849299"/>
              <a:gd name="connsiteX0" fmla="*/ 0 w 4845871"/>
              <a:gd name="connsiteY0" fmla="*/ 2849299 h 2849299"/>
              <a:gd name="connsiteX1" fmla="*/ 1056225 w 4845871"/>
              <a:gd name="connsiteY1" fmla="*/ 2463488 h 2849299"/>
              <a:gd name="connsiteX2" fmla="*/ 1538177 w 4845871"/>
              <a:gd name="connsiteY2" fmla="*/ 2387139 h 2849299"/>
              <a:gd name="connsiteX3" fmla="*/ 3620113 w 4845871"/>
              <a:gd name="connsiteY3" fmla="*/ 1709144 h 2849299"/>
              <a:gd name="connsiteX4" fmla="*/ 4465171 w 4845871"/>
              <a:gd name="connsiteY4" fmla="*/ 840539 h 2849299"/>
              <a:gd name="connsiteX5" fmla="*/ 4564609 w 4845871"/>
              <a:gd name="connsiteY5" fmla="*/ 677917 h 2849299"/>
              <a:gd name="connsiteX6" fmla="*/ 4785326 w 4845871"/>
              <a:gd name="connsiteY6"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850800"/>
              <a:gd name="connsiteY0" fmla="*/ 2849299 h 2849299"/>
              <a:gd name="connsiteX1" fmla="*/ 1056225 w 4850800"/>
              <a:gd name="connsiteY1" fmla="*/ 2463488 h 2849299"/>
              <a:gd name="connsiteX2" fmla="*/ 1538177 w 4850800"/>
              <a:gd name="connsiteY2" fmla="*/ 2387139 h 2849299"/>
              <a:gd name="connsiteX3" fmla="*/ 3620113 w 4850800"/>
              <a:gd name="connsiteY3" fmla="*/ 1709144 h 2849299"/>
              <a:gd name="connsiteX4" fmla="*/ 4465171 w 4850800"/>
              <a:gd name="connsiteY4" fmla="*/ 840539 h 2849299"/>
              <a:gd name="connsiteX5" fmla="*/ 4785326 w 4850800"/>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4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538177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463488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56225 w 4785326"/>
              <a:gd name="connsiteY1" fmla="*/ 2642969 h 2849299"/>
              <a:gd name="connsiteX2" fmla="*/ 1074791 w 4785326"/>
              <a:gd name="connsiteY2" fmla="*/ 2445301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56225 w 4785326"/>
              <a:gd name="connsiteY1" fmla="*/ 2642969 h 2849299"/>
              <a:gd name="connsiteX2" fmla="*/ 873832 w 4785326"/>
              <a:gd name="connsiteY2" fmla="*/ 2651230 h 2849299"/>
              <a:gd name="connsiteX3" fmla="*/ 1074791 w 4785326"/>
              <a:gd name="connsiteY3" fmla="*/ 2445301 h 2849299"/>
              <a:gd name="connsiteX4" fmla="*/ 1725312 w 4785326"/>
              <a:gd name="connsiteY4" fmla="*/ 2387139 h 2849299"/>
              <a:gd name="connsiteX5" fmla="*/ 3620113 w 4785326"/>
              <a:gd name="connsiteY5" fmla="*/ 1709145 h 2849299"/>
              <a:gd name="connsiteX6" fmla="*/ 4465171 w 4785326"/>
              <a:gd name="connsiteY6" fmla="*/ 840539 h 2849299"/>
              <a:gd name="connsiteX7" fmla="*/ 4785326 w 4785326"/>
              <a:gd name="connsiteY7" fmla="*/ 0 h 2849299"/>
              <a:gd name="connsiteX0" fmla="*/ 0 w 4785326"/>
              <a:gd name="connsiteY0" fmla="*/ 2849299 h 2854174"/>
              <a:gd name="connsiteX1" fmla="*/ 1056225 w 4785326"/>
              <a:gd name="connsiteY1" fmla="*/ 2642969 h 2854174"/>
              <a:gd name="connsiteX2" fmla="*/ 873832 w 4785326"/>
              <a:gd name="connsiteY2" fmla="*/ 2651230 h 2854174"/>
              <a:gd name="connsiteX3" fmla="*/ 1074791 w 4785326"/>
              <a:gd name="connsiteY3" fmla="*/ 2445301 h 2854174"/>
              <a:gd name="connsiteX4" fmla="*/ 1725312 w 4785326"/>
              <a:gd name="connsiteY4" fmla="*/ 2387139 h 2854174"/>
              <a:gd name="connsiteX5" fmla="*/ 3620113 w 4785326"/>
              <a:gd name="connsiteY5" fmla="*/ 1709145 h 2854174"/>
              <a:gd name="connsiteX6" fmla="*/ 4465171 w 4785326"/>
              <a:gd name="connsiteY6" fmla="*/ 840539 h 2854174"/>
              <a:gd name="connsiteX7" fmla="*/ 4785326 w 4785326"/>
              <a:gd name="connsiteY7" fmla="*/ 0 h 2854174"/>
              <a:gd name="connsiteX0" fmla="*/ 0 w 4785326"/>
              <a:gd name="connsiteY0" fmla="*/ 2849299 h 2849299"/>
              <a:gd name="connsiteX1" fmla="*/ 1056225 w 4785326"/>
              <a:gd name="connsiteY1" fmla="*/ 2642969 h 2849299"/>
              <a:gd name="connsiteX2" fmla="*/ 1074791 w 4785326"/>
              <a:gd name="connsiteY2" fmla="*/ 2445301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725312 w 4785326"/>
              <a:gd name="connsiteY2" fmla="*/ 2387139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1725312 w 4785326"/>
              <a:gd name="connsiteY3" fmla="*/ 2387139 h 2849299"/>
              <a:gd name="connsiteX4" fmla="*/ 3620113 w 4785326"/>
              <a:gd name="connsiteY4" fmla="*/ 1709145 h 2849299"/>
              <a:gd name="connsiteX5" fmla="*/ 4465171 w 4785326"/>
              <a:gd name="connsiteY5" fmla="*/ 840539 h 2849299"/>
              <a:gd name="connsiteX6" fmla="*/ 4785326 w 4785326"/>
              <a:gd name="connsiteY6" fmla="*/ 0 h 2849299"/>
              <a:gd name="connsiteX0" fmla="*/ 0 w 4785326"/>
              <a:gd name="connsiteY0" fmla="*/ 2849299 h 2849299"/>
              <a:gd name="connsiteX1" fmla="*/ 1074791 w 4785326"/>
              <a:gd name="connsiteY1" fmla="*/ 2445301 h 2849299"/>
              <a:gd name="connsiteX2" fmla="*/ 1639285 w 4785326"/>
              <a:gd name="connsiteY2" fmla="*/ 2426753 h 2849299"/>
              <a:gd name="connsiteX3" fmla="*/ 3620113 w 4785326"/>
              <a:gd name="connsiteY3" fmla="*/ 1709145 h 2849299"/>
              <a:gd name="connsiteX4" fmla="*/ 4465171 w 4785326"/>
              <a:gd name="connsiteY4" fmla="*/ 840539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613204 w 4785326"/>
              <a:gd name="connsiteY4" fmla="*/ 538507 h 2849299"/>
              <a:gd name="connsiteX5" fmla="*/ 4785326 w 4785326"/>
              <a:gd name="connsiteY5"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785326"/>
              <a:gd name="connsiteY0" fmla="*/ 2849299 h 2849299"/>
              <a:gd name="connsiteX1" fmla="*/ 1074791 w 4785326"/>
              <a:gd name="connsiteY1" fmla="*/ 2445301 h 2849299"/>
              <a:gd name="connsiteX2" fmla="*/ 3620113 w 4785326"/>
              <a:gd name="connsiteY2" fmla="*/ 1709145 h 2849299"/>
              <a:gd name="connsiteX3" fmla="*/ 4465171 w 4785326"/>
              <a:gd name="connsiteY3" fmla="*/ 840539 h 2849299"/>
              <a:gd name="connsiteX4" fmla="*/ 4785326 w 4785326"/>
              <a:gd name="connsiteY4" fmla="*/ 0 h 2849299"/>
              <a:gd name="connsiteX0" fmla="*/ 0 w 4824466"/>
              <a:gd name="connsiteY0" fmla="*/ 2879615 h 2879615"/>
              <a:gd name="connsiteX1" fmla="*/ 1074791 w 4824466"/>
              <a:gd name="connsiteY1" fmla="*/ 2475617 h 2879615"/>
              <a:gd name="connsiteX2" fmla="*/ 3620113 w 4824466"/>
              <a:gd name="connsiteY2" fmla="*/ 1739461 h 2879615"/>
              <a:gd name="connsiteX3" fmla="*/ 4465171 w 4824466"/>
              <a:gd name="connsiteY3" fmla="*/ 870855 h 2879615"/>
              <a:gd name="connsiteX4" fmla="*/ 4771107 w 4824466"/>
              <a:gd name="connsiteY4" fmla="*/ 140090 h 2879615"/>
              <a:gd name="connsiteX5" fmla="*/ 4785326 w 4824466"/>
              <a:gd name="connsiteY5" fmla="*/ 30316 h 2879615"/>
              <a:gd name="connsiteX0" fmla="*/ 0 w 4830025"/>
              <a:gd name="connsiteY0" fmla="*/ 2879615 h 2879615"/>
              <a:gd name="connsiteX1" fmla="*/ 1074791 w 4830025"/>
              <a:gd name="connsiteY1" fmla="*/ 2475617 h 2879615"/>
              <a:gd name="connsiteX2" fmla="*/ 3620113 w 4830025"/>
              <a:gd name="connsiteY2" fmla="*/ 1739461 h 2879615"/>
              <a:gd name="connsiteX3" fmla="*/ 4465171 w 4830025"/>
              <a:gd name="connsiteY3" fmla="*/ 870855 h 2879615"/>
              <a:gd name="connsiteX4" fmla="*/ 4771107 w 4830025"/>
              <a:gd name="connsiteY4" fmla="*/ 140090 h 2879615"/>
              <a:gd name="connsiteX5" fmla="*/ 4785326 w 4830025"/>
              <a:gd name="connsiteY5" fmla="*/ 30316 h 2879615"/>
              <a:gd name="connsiteX0" fmla="*/ 0 w 4830025"/>
              <a:gd name="connsiteY0" fmla="*/ 2879615 h 2879615"/>
              <a:gd name="connsiteX1" fmla="*/ 1074791 w 4830025"/>
              <a:gd name="connsiteY1" fmla="*/ 2475617 h 2879615"/>
              <a:gd name="connsiteX2" fmla="*/ 3620113 w 4830025"/>
              <a:gd name="connsiteY2" fmla="*/ 1739461 h 2879615"/>
              <a:gd name="connsiteX3" fmla="*/ 4465171 w 4830025"/>
              <a:gd name="connsiteY3" fmla="*/ 870855 h 2879615"/>
              <a:gd name="connsiteX4" fmla="*/ 4771107 w 4830025"/>
              <a:gd name="connsiteY4" fmla="*/ 140090 h 2879615"/>
              <a:gd name="connsiteX5" fmla="*/ 4785326 w 4830025"/>
              <a:gd name="connsiteY5" fmla="*/ 30316 h 2879615"/>
              <a:gd name="connsiteX0" fmla="*/ 0 w 4826686"/>
              <a:gd name="connsiteY0" fmla="*/ 2861319 h 2861319"/>
              <a:gd name="connsiteX1" fmla="*/ 1074791 w 4826686"/>
              <a:gd name="connsiteY1" fmla="*/ 2457321 h 2861319"/>
              <a:gd name="connsiteX2" fmla="*/ 3620113 w 4826686"/>
              <a:gd name="connsiteY2" fmla="*/ 1721165 h 2861319"/>
              <a:gd name="connsiteX3" fmla="*/ 4465171 w 4826686"/>
              <a:gd name="connsiteY3" fmla="*/ 852559 h 2861319"/>
              <a:gd name="connsiteX4" fmla="*/ 4771107 w 4826686"/>
              <a:gd name="connsiteY4" fmla="*/ 121794 h 2861319"/>
              <a:gd name="connsiteX5" fmla="*/ 4798643 w 4826686"/>
              <a:gd name="connsiteY5" fmla="*/ 121794 h 2861319"/>
              <a:gd name="connsiteX6" fmla="*/ 4785326 w 4826686"/>
              <a:gd name="connsiteY6" fmla="*/ 12020 h 2861319"/>
              <a:gd name="connsiteX0" fmla="*/ 0 w 4967529"/>
              <a:gd name="connsiteY0" fmla="*/ 3006087 h 3006087"/>
              <a:gd name="connsiteX1" fmla="*/ 1074791 w 4967529"/>
              <a:gd name="connsiteY1" fmla="*/ 2602089 h 3006087"/>
              <a:gd name="connsiteX2" fmla="*/ 3620113 w 4967529"/>
              <a:gd name="connsiteY2" fmla="*/ 1865933 h 3006087"/>
              <a:gd name="connsiteX3" fmla="*/ 4771107 w 4967529"/>
              <a:gd name="connsiteY3" fmla="*/ 266562 h 3006087"/>
              <a:gd name="connsiteX4" fmla="*/ 4798643 w 4967529"/>
              <a:gd name="connsiteY4" fmla="*/ 266562 h 3006087"/>
              <a:gd name="connsiteX5" fmla="*/ 4785326 w 4967529"/>
              <a:gd name="connsiteY5" fmla="*/ 156788 h 3006087"/>
              <a:gd name="connsiteX0" fmla="*/ 0 w 4967529"/>
              <a:gd name="connsiteY0" fmla="*/ 3006087 h 3006087"/>
              <a:gd name="connsiteX1" fmla="*/ 1074791 w 4967529"/>
              <a:gd name="connsiteY1" fmla="*/ 2602089 h 3006087"/>
              <a:gd name="connsiteX2" fmla="*/ 3620113 w 4967529"/>
              <a:gd name="connsiteY2" fmla="*/ 1865933 h 3006087"/>
              <a:gd name="connsiteX3" fmla="*/ 4771107 w 4967529"/>
              <a:gd name="connsiteY3" fmla="*/ 266562 h 3006087"/>
              <a:gd name="connsiteX4" fmla="*/ 4798643 w 4967529"/>
              <a:gd name="connsiteY4" fmla="*/ 266562 h 3006087"/>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599371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331388 w 4771107"/>
              <a:gd name="connsiteY3" fmla="*/ 538507 h 2739525"/>
              <a:gd name="connsiteX4" fmla="*/ 4771107 w 4771107"/>
              <a:gd name="connsiteY4" fmla="*/ 0 h 2739525"/>
              <a:gd name="connsiteX0" fmla="*/ 0 w 4771107"/>
              <a:gd name="connsiteY0" fmla="*/ 2739525 h 2739525"/>
              <a:gd name="connsiteX1" fmla="*/ 1074791 w 4771107"/>
              <a:gd name="connsiteY1" fmla="*/ 2335527 h 2739525"/>
              <a:gd name="connsiteX2" fmla="*/ 3620113 w 4771107"/>
              <a:gd name="connsiteY2" fmla="*/ 1360018 h 2739525"/>
              <a:gd name="connsiteX3" fmla="*/ 4518522 w 4771107"/>
              <a:gd name="connsiteY3" fmla="*/ 538507 h 2739525"/>
              <a:gd name="connsiteX4" fmla="*/ 4771107 w 4771107"/>
              <a:gd name="connsiteY4" fmla="*/ 0 h 2739525"/>
              <a:gd name="connsiteX0" fmla="*/ 0 w 4817040"/>
              <a:gd name="connsiteY0" fmla="*/ 2739525 h 2739525"/>
              <a:gd name="connsiteX1" fmla="*/ 1074791 w 4817040"/>
              <a:gd name="connsiteY1" fmla="*/ 2335527 h 2739525"/>
              <a:gd name="connsiteX2" fmla="*/ 3620113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629211 w 4817040"/>
              <a:gd name="connsiteY3" fmla="*/ 1357187 h 2739525"/>
              <a:gd name="connsiteX4" fmla="*/ 3973415 w 4817040"/>
              <a:gd name="connsiteY4" fmla="*/ 1119506 h 2739525"/>
              <a:gd name="connsiteX5" fmla="*/ 4518522 w 4817040"/>
              <a:gd name="connsiteY5" fmla="*/ 538507 h 2739525"/>
              <a:gd name="connsiteX6" fmla="*/ 4771107 w 4817040"/>
              <a:gd name="connsiteY6"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629211 w 4817040"/>
              <a:gd name="connsiteY3" fmla="*/ 1357187 h 2739525"/>
              <a:gd name="connsiteX4" fmla="*/ 3973415 w 4817040"/>
              <a:gd name="connsiteY4" fmla="*/ 1119506 h 2739525"/>
              <a:gd name="connsiteX5" fmla="*/ 4518522 w 4817040"/>
              <a:gd name="connsiteY5" fmla="*/ 538507 h 2739525"/>
              <a:gd name="connsiteX6" fmla="*/ 4771107 w 4817040"/>
              <a:gd name="connsiteY6"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3973415 w 4817040"/>
              <a:gd name="connsiteY3" fmla="*/ 1119506 h 2739525"/>
              <a:gd name="connsiteX4" fmla="*/ 4518522 w 4817040"/>
              <a:gd name="connsiteY4" fmla="*/ 538507 h 2739525"/>
              <a:gd name="connsiteX5" fmla="*/ 4771107 w 4817040"/>
              <a:gd name="connsiteY5"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620114 w 4817040"/>
              <a:gd name="connsiteY2" fmla="*/ 1360018 h 2739525"/>
              <a:gd name="connsiteX3" fmla="*/ 4518522 w 4817040"/>
              <a:gd name="connsiteY3" fmla="*/ 538507 h 2739525"/>
              <a:gd name="connsiteX4" fmla="*/ 4771107 w 4817040"/>
              <a:gd name="connsiteY4" fmla="*/ 0 h 2739525"/>
              <a:gd name="connsiteX0" fmla="*/ 0 w 4817040"/>
              <a:gd name="connsiteY0" fmla="*/ 2739525 h 2739525"/>
              <a:gd name="connsiteX1" fmla="*/ 1074791 w 4817040"/>
              <a:gd name="connsiteY1" fmla="*/ 2335527 h 2739525"/>
              <a:gd name="connsiteX2" fmla="*/ 3869636 w 4817040"/>
              <a:gd name="connsiteY2" fmla="*/ 1360018 h 2739525"/>
              <a:gd name="connsiteX3" fmla="*/ 4518522 w 4817040"/>
              <a:gd name="connsiteY3" fmla="*/ 538507 h 2739525"/>
              <a:gd name="connsiteX4" fmla="*/ 4771107 w 4817040"/>
              <a:gd name="connsiteY4"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4771107 w 4771107"/>
              <a:gd name="connsiteY3"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3821967 w 4771107"/>
              <a:gd name="connsiteY3" fmla="*/ 1410005 h 2739525"/>
              <a:gd name="connsiteX4" fmla="*/ 4771107 w 4771107"/>
              <a:gd name="connsiteY4" fmla="*/ 0 h 2739525"/>
              <a:gd name="connsiteX0" fmla="*/ 0 w 4771107"/>
              <a:gd name="connsiteY0" fmla="*/ 2739525 h 2739525"/>
              <a:gd name="connsiteX1" fmla="*/ 1074791 w 4771107"/>
              <a:gd name="connsiteY1" fmla="*/ 2335527 h 2739525"/>
              <a:gd name="connsiteX2" fmla="*/ 3869636 w 4771107"/>
              <a:gd name="connsiteY2" fmla="*/ 1360018 h 2739525"/>
              <a:gd name="connsiteX3" fmla="*/ 3821967 w 4771107"/>
              <a:gd name="connsiteY3" fmla="*/ 1410005 h 2739525"/>
              <a:gd name="connsiteX4" fmla="*/ 4771107 w 4771107"/>
              <a:gd name="connsiteY4"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3821967 w 4771107"/>
              <a:gd name="connsiteY4" fmla="*/ 1410005 h 2739525"/>
              <a:gd name="connsiteX5" fmla="*/ 4771107 w 4771107"/>
              <a:gd name="connsiteY5"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3918343 w 4771107"/>
              <a:gd name="connsiteY4" fmla="*/ 1197060 h 2739525"/>
              <a:gd name="connsiteX5" fmla="*/ 3821967 w 4771107"/>
              <a:gd name="connsiteY5" fmla="*/ 1410005 h 2739525"/>
              <a:gd name="connsiteX6" fmla="*/ 4771107 w 4771107"/>
              <a:gd name="connsiteY6"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3918343 w 4771107"/>
              <a:gd name="connsiteY5" fmla="*/ 1197060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3918343 w 4771107"/>
              <a:gd name="connsiteY5" fmla="*/ 1197060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3918343 w 4771107"/>
              <a:gd name="connsiteY6" fmla="*/ 1197060 h 2739525"/>
              <a:gd name="connsiteX7" fmla="*/ 3821967 w 4771107"/>
              <a:gd name="connsiteY7" fmla="*/ 1410005 h 2739525"/>
              <a:gd name="connsiteX8" fmla="*/ 4771107 w 4771107"/>
              <a:gd name="connsiteY8"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3821967 w 4771107"/>
              <a:gd name="connsiteY6" fmla="*/ 1410005 h 2739525"/>
              <a:gd name="connsiteX7" fmla="*/ 4771107 w 4771107"/>
              <a:gd name="connsiteY7"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532836 w 4771107"/>
              <a:gd name="connsiteY4" fmla="*/ 1621277 h 2739525"/>
              <a:gd name="connsiteX5" fmla="*/ 3869636 w 4771107"/>
              <a:gd name="connsiteY5" fmla="*/ 1360018 h 2739525"/>
              <a:gd name="connsiteX6" fmla="*/ 4771107 w 4771107"/>
              <a:gd name="connsiteY6"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271241 w 4771107"/>
              <a:gd name="connsiteY3" fmla="*/ 1766526 h 2739525"/>
              <a:gd name="connsiteX4" fmla="*/ 3869636 w 4771107"/>
              <a:gd name="connsiteY4" fmla="*/ 1360018 h 2739525"/>
              <a:gd name="connsiteX5" fmla="*/ 4771107 w 4771107"/>
              <a:gd name="connsiteY5"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4771107 w 4771107"/>
              <a:gd name="connsiteY4" fmla="*/ 0 h 2739525"/>
              <a:gd name="connsiteX0" fmla="*/ 0 w 4771107"/>
              <a:gd name="connsiteY0" fmla="*/ 2739525 h 2739525"/>
              <a:gd name="connsiteX1" fmla="*/ 1074791 w 4771107"/>
              <a:gd name="connsiteY1" fmla="*/ 2335527 h 2739525"/>
              <a:gd name="connsiteX2" fmla="*/ 3073728 w 4771107"/>
              <a:gd name="connsiteY2" fmla="*/ 1851096 h 2739525"/>
              <a:gd name="connsiteX3" fmla="*/ 3869636 w 4771107"/>
              <a:gd name="connsiteY3" fmla="*/ 1360018 h 2739525"/>
              <a:gd name="connsiteX4" fmla="*/ 4771107 w 4771107"/>
              <a:gd name="connsiteY4" fmla="*/ 0 h 2739525"/>
              <a:gd name="connsiteX0" fmla="*/ 0 w 4812068"/>
              <a:gd name="connsiteY0" fmla="*/ 2757801 h 2757801"/>
              <a:gd name="connsiteX1" fmla="*/ 1074791 w 4812068"/>
              <a:gd name="connsiteY1" fmla="*/ 2353803 h 2757801"/>
              <a:gd name="connsiteX2" fmla="*/ 3073728 w 4812068"/>
              <a:gd name="connsiteY2" fmla="*/ 1869372 h 2757801"/>
              <a:gd name="connsiteX3" fmla="*/ 3869636 w 4812068"/>
              <a:gd name="connsiteY3" fmla="*/ 1378294 h 2757801"/>
              <a:gd name="connsiteX4" fmla="*/ 4661823 w 4812068"/>
              <a:gd name="connsiteY4" fmla="*/ 226670 h 2757801"/>
              <a:gd name="connsiteX5" fmla="*/ 4771107 w 4812068"/>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3869636 w 4839416"/>
              <a:gd name="connsiteY3" fmla="*/ 1378294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4181545 w 4839416"/>
              <a:gd name="connsiteY3" fmla="*/ 1138941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3073728 w 4839416"/>
              <a:gd name="connsiteY2" fmla="*/ 1869372 h 2757801"/>
              <a:gd name="connsiteX3" fmla="*/ 4181545 w 4839416"/>
              <a:gd name="connsiteY3" fmla="*/ 1138941 h 2757801"/>
              <a:gd name="connsiteX4" fmla="*/ 4661823 w 4839416"/>
              <a:gd name="connsiteY4" fmla="*/ 226670 h 2757801"/>
              <a:gd name="connsiteX5" fmla="*/ 4771107 w 4839416"/>
              <a:gd name="connsiteY5" fmla="*/ 18276 h 2757801"/>
              <a:gd name="connsiteX0" fmla="*/ 0 w 4839416"/>
              <a:gd name="connsiteY0" fmla="*/ 2757801 h 2757801"/>
              <a:gd name="connsiteX1" fmla="*/ 1074791 w 4839416"/>
              <a:gd name="connsiteY1" fmla="*/ 2353803 h 2757801"/>
              <a:gd name="connsiteX2" fmla="*/ 1073929 w 4839416"/>
              <a:gd name="connsiteY2" fmla="*/ 2519989 h 2757801"/>
              <a:gd name="connsiteX3" fmla="*/ 3073728 w 4839416"/>
              <a:gd name="connsiteY3" fmla="*/ 1869372 h 2757801"/>
              <a:gd name="connsiteX4" fmla="*/ 4181545 w 4839416"/>
              <a:gd name="connsiteY4" fmla="*/ 1138941 h 2757801"/>
              <a:gd name="connsiteX5" fmla="*/ 4661823 w 4839416"/>
              <a:gd name="connsiteY5" fmla="*/ 226670 h 2757801"/>
              <a:gd name="connsiteX6" fmla="*/ 4771107 w 4839416"/>
              <a:gd name="connsiteY6" fmla="*/ 18276 h 2757801"/>
              <a:gd name="connsiteX0" fmla="*/ 101560 w 4940976"/>
              <a:gd name="connsiteY0" fmla="*/ 2757801 h 2764686"/>
              <a:gd name="connsiteX1" fmla="*/ 0 w 4940976"/>
              <a:gd name="connsiteY1" fmla="*/ 2764686 h 2764686"/>
              <a:gd name="connsiteX2" fmla="*/ 1176351 w 4940976"/>
              <a:gd name="connsiteY2" fmla="*/ 2353803 h 2764686"/>
              <a:gd name="connsiteX3" fmla="*/ 1175489 w 4940976"/>
              <a:gd name="connsiteY3" fmla="*/ 2519989 h 2764686"/>
              <a:gd name="connsiteX4" fmla="*/ 3175288 w 4940976"/>
              <a:gd name="connsiteY4" fmla="*/ 1869372 h 2764686"/>
              <a:gd name="connsiteX5" fmla="*/ 4283105 w 4940976"/>
              <a:gd name="connsiteY5" fmla="*/ 1138941 h 2764686"/>
              <a:gd name="connsiteX6" fmla="*/ 4763383 w 4940976"/>
              <a:gd name="connsiteY6" fmla="*/ 226670 h 2764686"/>
              <a:gd name="connsiteX7" fmla="*/ 4872667 w 4940976"/>
              <a:gd name="connsiteY7" fmla="*/ 18276 h 2764686"/>
              <a:gd name="connsiteX0" fmla="*/ 101560 w 4940976"/>
              <a:gd name="connsiteY0" fmla="*/ 2757801 h 2764686"/>
              <a:gd name="connsiteX1" fmla="*/ 0 w 4940976"/>
              <a:gd name="connsiteY1" fmla="*/ 2764686 h 2764686"/>
              <a:gd name="connsiteX2" fmla="*/ 1176351 w 4940976"/>
              <a:gd name="connsiteY2" fmla="*/ 2353803 h 2764686"/>
              <a:gd name="connsiteX3" fmla="*/ 1175489 w 4940976"/>
              <a:gd name="connsiteY3" fmla="*/ 2519989 h 2764686"/>
              <a:gd name="connsiteX4" fmla="*/ 3175288 w 4940976"/>
              <a:gd name="connsiteY4" fmla="*/ 1869372 h 2764686"/>
              <a:gd name="connsiteX5" fmla="*/ 4283105 w 4940976"/>
              <a:gd name="connsiteY5" fmla="*/ 1138941 h 2764686"/>
              <a:gd name="connsiteX6" fmla="*/ 4763383 w 4940976"/>
              <a:gd name="connsiteY6" fmla="*/ 226670 h 2764686"/>
              <a:gd name="connsiteX7" fmla="*/ 4872667 w 4940976"/>
              <a:gd name="connsiteY7" fmla="*/ 18276 h 2764686"/>
              <a:gd name="connsiteX0" fmla="*/ 101560 w 4940976"/>
              <a:gd name="connsiteY0" fmla="*/ 2757801 h 2764686"/>
              <a:gd name="connsiteX1" fmla="*/ 0 w 4940976"/>
              <a:gd name="connsiteY1" fmla="*/ 2764686 h 2764686"/>
              <a:gd name="connsiteX2" fmla="*/ 184182 w 4940976"/>
              <a:gd name="connsiteY2" fmla="*/ 2723441 h 2764686"/>
              <a:gd name="connsiteX3" fmla="*/ 1176351 w 4940976"/>
              <a:gd name="connsiteY3" fmla="*/ 2353803 h 2764686"/>
              <a:gd name="connsiteX4" fmla="*/ 1175489 w 4940976"/>
              <a:gd name="connsiteY4" fmla="*/ 2519989 h 2764686"/>
              <a:gd name="connsiteX5" fmla="*/ 3175288 w 4940976"/>
              <a:gd name="connsiteY5" fmla="*/ 1869372 h 2764686"/>
              <a:gd name="connsiteX6" fmla="*/ 4283105 w 4940976"/>
              <a:gd name="connsiteY6" fmla="*/ 1138941 h 2764686"/>
              <a:gd name="connsiteX7" fmla="*/ 4763383 w 4940976"/>
              <a:gd name="connsiteY7" fmla="*/ 226670 h 2764686"/>
              <a:gd name="connsiteX8" fmla="*/ 4872667 w 4940976"/>
              <a:gd name="connsiteY8" fmla="*/ 18276 h 2764686"/>
              <a:gd name="connsiteX0" fmla="*/ 101560 w 4940976"/>
              <a:gd name="connsiteY0" fmla="*/ 2757801 h 2764686"/>
              <a:gd name="connsiteX1" fmla="*/ 0 w 4940976"/>
              <a:gd name="connsiteY1" fmla="*/ 2764686 h 2764686"/>
              <a:gd name="connsiteX2" fmla="*/ 184182 w 4940976"/>
              <a:gd name="connsiteY2" fmla="*/ 2723441 h 2764686"/>
              <a:gd name="connsiteX3" fmla="*/ 1176351 w 4940976"/>
              <a:gd name="connsiteY3" fmla="*/ 2353803 h 2764686"/>
              <a:gd name="connsiteX4" fmla="*/ 1175489 w 4940976"/>
              <a:gd name="connsiteY4" fmla="*/ 2519989 h 2764686"/>
              <a:gd name="connsiteX5" fmla="*/ 3175288 w 4940976"/>
              <a:gd name="connsiteY5" fmla="*/ 1869372 h 2764686"/>
              <a:gd name="connsiteX6" fmla="*/ 4283105 w 4940976"/>
              <a:gd name="connsiteY6" fmla="*/ 1138941 h 2764686"/>
              <a:gd name="connsiteX7" fmla="*/ 4763383 w 4940976"/>
              <a:gd name="connsiteY7" fmla="*/ 226670 h 2764686"/>
              <a:gd name="connsiteX8" fmla="*/ 4872667 w 4940976"/>
              <a:gd name="connsiteY8" fmla="*/ 18276 h 2764686"/>
              <a:gd name="connsiteX0" fmla="*/ 152180 w 4991596"/>
              <a:gd name="connsiteY0" fmla="*/ 2757801 h 2764686"/>
              <a:gd name="connsiteX1" fmla="*/ 50620 w 4991596"/>
              <a:gd name="connsiteY1" fmla="*/ 2764686 h 2764686"/>
              <a:gd name="connsiteX2" fmla="*/ 47612 w 4991596"/>
              <a:gd name="connsiteY2" fmla="*/ 2723441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1226971 w 4991596"/>
              <a:gd name="connsiteY2" fmla="*/ 2353803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1226971 w 4991596"/>
              <a:gd name="connsiteY2" fmla="*/ 2353803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1033355 w 4991596"/>
              <a:gd name="connsiteY2" fmla="*/ 2432942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757993 w 4991596"/>
              <a:gd name="connsiteY3" fmla="*/ 2512169 h 2764686"/>
              <a:gd name="connsiteX4" fmla="*/ 1033355 w 4991596"/>
              <a:gd name="connsiteY4" fmla="*/ 2432942 h 2764686"/>
              <a:gd name="connsiteX5" fmla="*/ 1226971 w 4991596"/>
              <a:gd name="connsiteY5" fmla="*/ 2353803 h 2764686"/>
              <a:gd name="connsiteX6" fmla="*/ 1226109 w 4991596"/>
              <a:gd name="connsiteY6" fmla="*/ 2519989 h 2764686"/>
              <a:gd name="connsiteX7" fmla="*/ 3225908 w 4991596"/>
              <a:gd name="connsiteY7" fmla="*/ 1869372 h 2764686"/>
              <a:gd name="connsiteX8" fmla="*/ 4333725 w 4991596"/>
              <a:gd name="connsiteY8" fmla="*/ 1138941 h 2764686"/>
              <a:gd name="connsiteX9" fmla="*/ 4814003 w 4991596"/>
              <a:gd name="connsiteY9" fmla="*/ 226670 h 2764686"/>
              <a:gd name="connsiteX10" fmla="*/ 4923287 w 4991596"/>
              <a:gd name="connsiteY10"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033355 w 4991596"/>
              <a:gd name="connsiteY3" fmla="*/ 2432942 h 2764686"/>
              <a:gd name="connsiteX4" fmla="*/ 1226971 w 4991596"/>
              <a:gd name="connsiteY4" fmla="*/ 2353803 h 2764686"/>
              <a:gd name="connsiteX5" fmla="*/ 1226109 w 4991596"/>
              <a:gd name="connsiteY5" fmla="*/ 2519989 h 2764686"/>
              <a:gd name="connsiteX6" fmla="*/ 3225908 w 4991596"/>
              <a:gd name="connsiteY6" fmla="*/ 1869372 h 2764686"/>
              <a:gd name="connsiteX7" fmla="*/ 4333725 w 4991596"/>
              <a:gd name="connsiteY7" fmla="*/ 1138941 h 2764686"/>
              <a:gd name="connsiteX8" fmla="*/ 4814003 w 4991596"/>
              <a:gd name="connsiteY8" fmla="*/ 226670 h 2764686"/>
              <a:gd name="connsiteX9" fmla="*/ 4923287 w 4991596"/>
              <a:gd name="connsiteY9"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971 w 4991596"/>
              <a:gd name="connsiteY3" fmla="*/ 2353803 h 2764686"/>
              <a:gd name="connsiteX4" fmla="*/ 1226109 w 4991596"/>
              <a:gd name="connsiteY4" fmla="*/ 2519989 h 2764686"/>
              <a:gd name="connsiteX5" fmla="*/ 3225908 w 4991596"/>
              <a:gd name="connsiteY5" fmla="*/ 1869372 h 2764686"/>
              <a:gd name="connsiteX6" fmla="*/ 4333725 w 4991596"/>
              <a:gd name="connsiteY6" fmla="*/ 1138941 h 2764686"/>
              <a:gd name="connsiteX7" fmla="*/ 4814003 w 4991596"/>
              <a:gd name="connsiteY7" fmla="*/ 226670 h 2764686"/>
              <a:gd name="connsiteX8" fmla="*/ 4923287 w 4991596"/>
              <a:gd name="connsiteY8"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50620 w 4991596"/>
              <a:gd name="connsiteY0" fmla="*/ 2764686 h 2764686"/>
              <a:gd name="connsiteX1" fmla="*/ 47612 w 4991596"/>
              <a:gd name="connsiteY1" fmla="*/ 2723441 h 2764686"/>
              <a:gd name="connsiteX2" fmla="*/ 757993 w 4991596"/>
              <a:gd name="connsiteY2" fmla="*/ 2538578 h 2764686"/>
              <a:gd name="connsiteX3" fmla="*/ 1226109 w 4991596"/>
              <a:gd name="connsiteY3" fmla="*/ 2519989 h 2764686"/>
              <a:gd name="connsiteX4" fmla="*/ 3225908 w 4991596"/>
              <a:gd name="connsiteY4" fmla="*/ 1869372 h 2764686"/>
              <a:gd name="connsiteX5" fmla="*/ 4333725 w 4991596"/>
              <a:gd name="connsiteY5" fmla="*/ 1138941 h 2764686"/>
              <a:gd name="connsiteX6" fmla="*/ 4814003 w 4991596"/>
              <a:gd name="connsiteY6" fmla="*/ 226670 h 2764686"/>
              <a:gd name="connsiteX7" fmla="*/ 4923287 w 4991596"/>
              <a:gd name="connsiteY7" fmla="*/ 18276 h 2764686"/>
              <a:gd name="connsiteX0" fmla="*/ 0 w 4940976"/>
              <a:gd name="connsiteY0" fmla="*/ 2764686 h 2764686"/>
              <a:gd name="connsiteX1" fmla="*/ 707373 w 4940976"/>
              <a:gd name="connsiteY1" fmla="*/ 2538578 h 2764686"/>
              <a:gd name="connsiteX2" fmla="*/ 1175489 w 4940976"/>
              <a:gd name="connsiteY2" fmla="*/ 2519989 h 2764686"/>
              <a:gd name="connsiteX3" fmla="*/ 3175288 w 4940976"/>
              <a:gd name="connsiteY3" fmla="*/ 1869372 h 2764686"/>
              <a:gd name="connsiteX4" fmla="*/ 4283105 w 4940976"/>
              <a:gd name="connsiteY4" fmla="*/ 1138941 h 2764686"/>
              <a:gd name="connsiteX5" fmla="*/ 4763383 w 4940976"/>
              <a:gd name="connsiteY5" fmla="*/ 226670 h 2764686"/>
              <a:gd name="connsiteX6" fmla="*/ 4872667 w 4940976"/>
              <a:gd name="connsiteY6" fmla="*/ 18276 h 2764686"/>
              <a:gd name="connsiteX0" fmla="*/ 0 w 4940976"/>
              <a:gd name="connsiteY0" fmla="*/ 2764686 h 2764686"/>
              <a:gd name="connsiteX1" fmla="*/ 707373 w 4940976"/>
              <a:gd name="connsiteY1" fmla="*/ 2538578 h 2764686"/>
              <a:gd name="connsiteX2" fmla="*/ 3175288 w 4940976"/>
              <a:gd name="connsiteY2" fmla="*/ 1869372 h 2764686"/>
              <a:gd name="connsiteX3" fmla="*/ 4283105 w 4940976"/>
              <a:gd name="connsiteY3" fmla="*/ 1138941 h 2764686"/>
              <a:gd name="connsiteX4" fmla="*/ 4763383 w 4940976"/>
              <a:gd name="connsiteY4" fmla="*/ 226670 h 2764686"/>
              <a:gd name="connsiteX5" fmla="*/ 4872667 w 4940976"/>
              <a:gd name="connsiteY5" fmla="*/ 18276 h 2764686"/>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 name="connsiteX0" fmla="*/ 0 w 4971440"/>
              <a:gd name="connsiteY0" fmla="*/ 2923343 h 2923343"/>
              <a:gd name="connsiteX1" fmla="*/ 707373 w 4971440"/>
              <a:gd name="connsiteY1" fmla="*/ 2697235 h 2923343"/>
              <a:gd name="connsiteX2" fmla="*/ 3175288 w 4971440"/>
              <a:gd name="connsiteY2" fmla="*/ 2028029 h 2923343"/>
              <a:gd name="connsiteX3" fmla="*/ 4283105 w 4971440"/>
              <a:gd name="connsiteY3" fmla="*/ 1297598 h 2923343"/>
              <a:gd name="connsiteX4" fmla="*/ 4872667 w 4971440"/>
              <a:gd name="connsiteY4" fmla="*/ 176933 h 2923343"/>
              <a:gd name="connsiteX5" fmla="*/ 4875743 w 4971440"/>
              <a:gd name="connsiteY5" fmla="*/ 236001 h 2923343"/>
              <a:gd name="connsiteX0" fmla="*/ 0 w 4971440"/>
              <a:gd name="connsiteY0" fmla="*/ 2923343 h 2923343"/>
              <a:gd name="connsiteX1" fmla="*/ 707373 w 4971440"/>
              <a:gd name="connsiteY1" fmla="*/ 2697235 h 2923343"/>
              <a:gd name="connsiteX2" fmla="*/ 3175288 w 4971440"/>
              <a:gd name="connsiteY2" fmla="*/ 2028029 h 2923343"/>
              <a:gd name="connsiteX3" fmla="*/ 4283105 w 4971440"/>
              <a:gd name="connsiteY3" fmla="*/ 1297598 h 2923343"/>
              <a:gd name="connsiteX4" fmla="*/ 4872667 w 4971440"/>
              <a:gd name="connsiteY4" fmla="*/ 176933 h 2923343"/>
              <a:gd name="connsiteX5" fmla="*/ 4875743 w 4971440"/>
              <a:gd name="connsiteY5" fmla="*/ 236001 h 2923343"/>
              <a:gd name="connsiteX0" fmla="*/ 0 w 4872667"/>
              <a:gd name="connsiteY0" fmla="*/ 2746410 h 2746410"/>
              <a:gd name="connsiteX1" fmla="*/ 707373 w 4872667"/>
              <a:gd name="connsiteY1" fmla="*/ 2520302 h 2746410"/>
              <a:gd name="connsiteX2" fmla="*/ 3175288 w 4872667"/>
              <a:gd name="connsiteY2" fmla="*/ 1851096 h 2746410"/>
              <a:gd name="connsiteX3" fmla="*/ 4283105 w 4872667"/>
              <a:gd name="connsiteY3" fmla="*/ 1120665 h 2746410"/>
              <a:gd name="connsiteX4" fmla="*/ 4872667 w 4872667"/>
              <a:gd name="connsiteY4" fmla="*/ 0 h 274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72667" h="2746410">
                <a:moveTo>
                  <a:pt x="0" y="2746410"/>
                </a:moveTo>
                <a:cubicBezTo>
                  <a:pt x="147369" y="2699304"/>
                  <a:pt x="511458" y="2561085"/>
                  <a:pt x="707373" y="2520302"/>
                </a:cubicBezTo>
                <a:cubicBezTo>
                  <a:pt x="1236588" y="2371083"/>
                  <a:pt x="2579333" y="2084369"/>
                  <a:pt x="3175288" y="1851096"/>
                </a:cubicBezTo>
                <a:cubicBezTo>
                  <a:pt x="3693224" y="1620921"/>
                  <a:pt x="4018423" y="1394449"/>
                  <a:pt x="4283105" y="1120665"/>
                </a:cubicBezTo>
                <a:cubicBezTo>
                  <a:pt x="4566001" y="812149"/>
                  <a:pt x="4767954" y="352017"/>
                  <a:pt x="4872667" y="0"/>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68" name="Freeform 67"/>
          <p:cNvSpPr/>
          <p:nvPr/>
        </p:nvSpPr>
        <p:spPr>
          <a:xfrm>
            <a:off x="2150500" y="1658818"/>
            <a:ext cx="5786477" cy="3766640"/>
          </a:xfrm>
          <a:custGeom>
            <a:avLst/>
            <a:gdLst>
              <a:gd name="connsiteX0" fmla="*/ 0 w 6542689"/>
              <a:gd name="connsiteY0" fmla="*/ 4338145 h 4338145"/>
              <a:gd name="connsiteX1" fmla="*/ 1686910 w 6542689"/>
              <a:gd name="connsiteY1" fmla="*/ 1626476 h 4338145"/>
              <a:gd name="connsiteX2" fmla="*/ 3531476 w 6542689"/>
              <a:gd name="connsiteY2" fmla="*/ 254876 h 4338145"/>
              <a:gd name="connsiteX3" fmla="*/ 5139558 w 6542689"/>
              <a:gd name="connsiteY3" fmla="*/ 97221 h 4338145"/>
              <a:gd name="connsiteX4" fmla="*/ 6542689 w 6542689"/>
              <a:gd name="connsiteY4" fmla="*/ 743608 h 4338145"/>
              <a:gd name="connsiteX5" fmla="*/ 6542689 w 6542689"/>
              <a:gd name="connsiteY5" fmla="*/ 743608 h 4338145"/>
              <a:gd name="connsiteX0" fmla="*/ 0 w 6542689"/>
              <a:gd name="connsiteY0" fmla="*/ 4338145 h 4338145"/>
              <a:gd name="connsiteX1" fmla="*/ 1686910 w 6542689"/>
              <a:gd name="connsiteY1" fmla="*/ 1626476 h 4338145"/>
              <a:gd name="connsiteX2" fmla="*/ 3531476 w 6542689"/>
              <a:gd name="connsiteY2" fmla="*/ 254876 h 4338145"/>
              <a:gd name="connsiteX3" fmla="*/ 5139558 w 6542689"/>
              <a:gd name="connsiteY3" fmla="*/ 97221 h 4338145"/>
              <a:gd name="connsiteX4" fmla="*/ 6542689 w 6542689"/>
              <a:gd name="connsiteY4" fmla="*/ 743608 h 4338145"/>
              <a:gd name="connsiteX5" fmla="*/ 6542689 w 6542689"/>
              <a:gd name="connsiteY5" fmla="*/ 743608 h 4338145"/>
              <a:gd name="connsiteX0" fmla="*/ 0 w 6542689"/>
              <a:gd name="connsiteY0" fmla="*/ 4338145 h 4338145"/>
              <a:gd name="connsiteX1" fmla="*/ 1686910 w 6542689"/>
              <a:gd name="connsiteY1" fmla="*/ 1626476 h 4338145"/>
              <a:gd name="connsiteX2" fmla="*/ 3531476 w 6542689"/>
              <a:gd name="connsiteY2" fmla="*/ 254876 h 4338145"/>
              <a:gd name="connsiteX3" fmla="*/ 5139558 w 6542689"/>
              <a:gd name="connsiteY3" fmla="*/ 97221 h 4338145"/>
              <a:gd name="connsiteX4" fmla="*/ 6542689 w 6542689"/>
              <a:gd name="connsiteY4" fmla="*/ 743608 h 4338145"/>
              <a:gd name="connsiteX5" fmla="*/ 6542689 w 6542689"/>
              <a:gd name="connsiteY5" fmla="*/ 743608 h 4338145"/>
              <a:gd name="connsiteX0" fmla="*/ 0 w 6542689"/>
              <a:gd name="connsiteY0" fmla="*/ 4424379 h 4424379"/>
              <a:gd name="connsiteX1" fmla="*/ 1686910 w 6542689"/>
              <a:gd name="connsiteY1" fmla="*/ 1712710 h 4424379"/>
              <a:gd name="connsiteX2" fmla="*/ 3531476 w 6542689"/>
              <a:gd name="connsiteY2" fmla="*/ 341110 h 4424379"/>
              <a:gd name="connsiteX3" fmla="*/ 5139558 w 6542689"/>
              <a:gd name="connsiteY3" fmla="*/ 183455 h 4424379"/>
              <a:gd name="connsiteX4" fmla="*/ 6542689 w 6542689"/>
              <a:gd name="connsiteY4" fmla="*/ 829842 h 4424379"/>
              <a:gd name="connsiteX5" fmla="*/ 6542689 w 6542689"/>
              <a:gd name="connsiteY5" fmla="*/ 829842 h 4424379"/>
              <a:gd name="connsiteX0" fmla="*/ 0 w 6542689"/>
              <a:gd name="connsiteY0" fmla="*/ 4424378 h 4424378"/>
              <a:gd name="connsiteX1" fmla="*/ 1686910 w 6542689"/>
              <a:gd name="connsiteY1" fmla="*/ 1712709 h 4424378"/>
              <a:gd name="connsiteX2" fmla="*/ 3531476 w 6542689"/>
              <a:gd name="connsiteY2" fmla="*/ 341110 h 4424378"/>
              <a:gd name="connsiteX3" fmla="*/ 5139558 w 6542689"/>
              <a:gd name="connsiteY3" fmla="*/ 183454 h 4424378"/>
              <a:gd name="connsiteX4" fmla="*/ 6542689 w 6542689"/>
              <a:gd name="connsiteY4" fmla="*/ 829841 h 4424378"/>
              <a:gd name="connsiteX5" fmla="*/ 6542689 w 6542689"/>
              <a:gd name="connsiteY5" fmla="*/ 829841 h 4424378"/>
              <a:gd name="connsiteX0" fmla="*/ 0 w 6542689"/>
              <a:gd name="connsiteY0" fmla="*/ 4424378 h 4424378"/>
              <a:gd name="connsiteX1" fmla="*/ 1686910 w 6542689"/>
              <a:gd name="connsiteY1" fmla="*/ 1712709 h 4424378"/>
              <a:gd name="connsiteX2" fmla="*/ 3531476 w 6542689"/>
              <a:gd name="connsiteY2" fmla="*/ 341110 h 4424378"/>
              <a:gd name="connsiteX3" fmla="*/ 5139558 w 6542689"/>
              <a:gd name="connsiteY3" fmla="*/ 183454 h 4424378"/>
              <a:gd name="connsiteX4" fmla="*/ 6542689 w 6542689"/>
              <a:gd name="connsiteY4" fmla="*/ 829841 h 4424378"/>
              <a:gd name="connsiteX5" fmla="*/ 6542689 w 6542689"/>
              <a:gd name="connsiteY5" fmla="*/ 829841 h 4424378"/>
              <a:gd name="connsiteX0" fmla="*/ 0 w 6542689"/>
              <a:gd name="connsiteY0" fmla="*/ 4332231 h 4332231"/>
              <a:gd name="connsiteX1" fmla="*/ 1686910 w 6542689"/>
              <a:gd name="connsiteY1" fmla="*/ 1620562 h 4332231"/>
              <a:gd name="connsiteX2" fmla="*/ 3531476 w 6542689"/>
              <a:gd name="connsiteY2" fmla="*/ 248963 h 4332231"/>
              <a:gd name="connsiteX3" fmla="*/ 3557948 w 6542689"/>
              <a:gd name="connsiteY3" fmla="*/ 189860 h 4332231"/>
              <a:gd name="connsiteX4" fmla="*/ 5139558 w 6542689"/>
              <a:gd name="connsiteY4" fmla="*/ 91307 h 4332231"/>
              <a:gd name="connsiteX5" fmla="*/ 6542689 w 6542689"/>
              <a:gd name="connsiteY5" fmla="*/ 737694 h 4332231"/>
              <a:gd name="connsiteX6" fmla="*/ 6542689 w 6542689"/>
              <a:gd name="connsiteY6" fmla="*/ 737694 h 4332231"/>
              <a:gd name="connsiteX0" fmla="*/ 0 w 6542689"/>
              <a:gd name="connsiteY0" fmla="*/ 4338144 h 4338144"/>
              <a:gd name="connsiteX1" fmla="*/ 1686910 w 6542689"/>
              <a:gd name="connsiteY1" fmla="*/ 1626475 h 4338144"/>
              <a:gd name="connsiteX2" fmla="*/ 3531476 w 6542689"/>
              <a:gd name="connsiteY2" fmla="*/ 254876 h 4338144"/>
              <a:gd name="connsiteX3" fmla="*/ 5139558 w 6542689"/>
              <a:gd name="connsiteY3" fmla="*/ 97220 h 4338144"/>
              <a:gd name="connsiteX4" fmla="*/ 6542689 w 6542689"/>
              <a:gd name="connsiteY4" fmla="*/ 743607 h 4338144"/>
              <a:gd name="connsiteX5" fmla="*/ 6542689 w 6542689"/>
              <a:gd name="connsiteY5" fmla="*/ 743607 h 4338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42689" h="4338144">
                <a:moveTo>
                  <a:pt x="0" y="4338144"/>
                </a:moveTo>
                <a:cubicBezTo>
                  <a:pt x="549165" y="3322582"/>
                  <a:pt x="1098331" y="2307020"/>
                  <a:pt x="1686910" y="1626475"/>
                </a:cubicBezTo>
                <a:cubicBezTo>
                  <a:pt x="2275489" y="945930"/>
                  <a:pt x="2956035" y="509752"/>
                  <a:pt x="3531476" y="254876"/>
                </a:cubicBezTo>
                <a:cubicBezTo>
                  <a:pt x="4106917" y="0"/>
                  <a:pt x="4637689" y="15765"/>
                  <a:pt x="5139558" y="97220"/>
                </a:cubicBezTo>
                <a:cubicBezTo>
                  <a:pt x="5641427" y="178675"/>
                  <a:pt x="6542689" y="743607"/>
                  <a:pt x="6542689" y="743607"/>
                </a:cubicBezTo>
                <a:lnTo>
                  <a:pt x="6542689" y="743607"/>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cxnSp>
        <p:nvCxnSpPr>
          <p:cNvPr id="71" name="Straight Connector 70"/>
          <p:cNvCxnSpPr/>
          <p:nvPr/>
        </p:nvCxnSpPr>
        <p:spPr>
          <a:xfrm flipV="1">
            <a:off x="4143372" y="1476034"/>
            <a:ext cx="2500330" cy="64294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4087700" y="3643314"/>
            <a:ext cx="2714644" cy="92869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0675" name="Object 19"/>
          <p:cNvGraphicFramePr>
            <a:graphicFrameLocks noChangeAspect="1"/>
          </p:cNvGraphicFramePr>
          <p:nvPr/>
        </p:nvGraphicFramePr>
        <p:xfrm>
          <a:off x="6786578" y="1214422"/>
          <a:ext cx="223837" cy="423863"/>
        </p:xfrm>
        <a:graphic>
          <a:graphicData uri="http://schemas.openxmlformats.org/presentationml/2006/ole">
            <p:oleObj spid="_x0000_s70675" name="Equation" r:id="rId14" imgW="101520" imgH="164880" progId="Equation.3">
              <p:embed/>
            </p:oleObj>
          </a:graphicData>
        </a:graphic>
      </p:graphicFrame>
      <p:graphicFrame>
        <p:nvGraphicFramePr>
          <p:cNvPr id="70676" name="Object 20"/>
          <p:cNvGraphicFramePr>
            <a:graphicFrameLocks noChangeAspect="1"/>
          </p:cNvGraphicFramePr>
          <p:nvPr/>
        </p:nvGraphicFramePr>
        <p:xfrm>
          <a:off x="3714744" y="2000240"/>
          <a:ext cx="223838" cy="423863"/>
        </p:xfrm>
        <a:graphic>
          <a:graphicData uri="http://schemas.openxmlformats.org/presentationml/2006/ole">
            <p:oleObj spid="_x0000_s70676" name="Equation" r:id="rId15" imgW="101520" imgH="164880" progId="Equation.3">
              <p:embed/>
            </p:oleObj>
          </a:graphicData>
        </a:graphic>
      </p:graphicFrame>
      <p:graphicFrame>
        <p:nvGraphicFramePr>
          <p:cNvPr id="70677" name="Object 21"/>
          <p:cNvGraphicFramePr>
            <a:graphicFrameLocks noChangeAspect="1"/>
          </p:cNvGraphicFramePr>
          <p:nvPr/>
        </p:nvGraphicFramePr>
        <p:xfrm>
          <a:off x="3786182" y="4446599"/>
          <a:ext cx="307975" cy="554037"/>
        </p:xfrm>
        <a:graphic>
          <a:graphicData uri="http://schemas.openxmlformats.org/presentationml/2006/ole">
            <p:oleObj spid="_x0000_s70677" name="Equation" r:id="rId16" imgW="139680" imgH="215640" progId="Equation.3">
              <p:embed/>
            </p:oleObj>
          </a:graphicData>
        </a:graphic>
      </p:graphicFrame>
      <p:graphicFrame>
        <p:nvGraphicFramePr>
          <p:cNvPr id="70678" name="Object 22"/>
          <p:cNvGraphicFramePr>
            <a:graphicFrameLocks noChangeAspect="1"/>
          </p:cNvGraphicFramePr>
          <p:nvPr/>
        </p:nvGraphicFramePr>
        <p:xfrm>
          <a:off x="6858016" y="3286124"/>
          <a:ext cx="307975" cy="554038"/>
        </p:xfrm>
        <a:graphic>
          <a:graphicData uri="http://schemas.openxmlformats.org/presentationml/2006/ole">
            <p:oleObj spid="_x0000_s70678" name="Equation" r:id="rId17" imgW="139680" imgH="215640" progId="Equation.3">
              <p:embed/>
            </p:oleObj>
          </a:graphicData>
        </a:graphic>
      </p:graphicFrame>
      <p:graphicFrame>
        <p:nvGraphicFramePr>
          <p:cNvPr id="70679" name="Object 5"/>
          <p:cNvGraphicFramePr>
            <a:graphicFrameLocks noChangeAspect="1"/>
          </p:cNvGraphicFramePr>
          <p:nvPr/>
        </p:nvGraphicFramePr>
        <p:xfrm>
          <a:off x="7929586" y="2285992"/>
          <a:ext cx="627063" cy="346075"/>
        </p:xfrm>
        <a:graphic>
          <a:graphicData uri="http://schemas.openxmlformats.org/presentationml/2006/ole">
            <p:oleObj spid="_x0000_s70679" name="Equation" r:id="rId18" imgW="253800" imgH="164880" progId="Equation.3">
              <p:embed/>
            </p:oleObj>
          </a:graphicData>
        </a:graphic>
      </p:graphicFrame>
      <p:sp>
        <p:nvSpPr>
          <p:cNvPr id="78" name="Right Brace 77"/>
          <p:cNvSpPr/>
          <p:nvPr/>
        </p:nvSpPr>
        <p:spPr>
          <a:xfrm rot="10800000" flipH="1">
            <a:off x="5786446" y="1785926"/>
            <a:ext cx="214314" cy="2071702"/>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89" name="Right Brace 88"/>
          <p:cNvSpPr/>
          <p:nvPr/>
        </p:nvSpPr>
        <p:spPr>
          <a:xfrm rot="10800000">
            <a:off x="1492774" y="4516336"/>
            <a:ext cx="285752" cy="500066"/>
          </a:xfrm>
          <a:prstGeom prst="rightBrace">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90" name="Rectangle 89"/>
          <p:cNvSpPr/>
          <p:nvPr/>
        </p:nvSpPr>
        <p:spPr>
          <a:xfrm>
            <a:off x="2571736" y="928670"/>
            <a:ext cx="1571636" cy="785818"/>
          </a:xfrm>
          <a:prstGeom prst="rect">
            <a:avLst/>
          </a:prstGeom>
          <a:solidFill>
            <a:schemeClr val="accent6">
              <a:lumMod val="60000"/>
              <a:lumOff val="4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200" b="1" dirty="0" smtClean="0">
                <a:solidFill>
                  <a:schemeClr val="tx1"/>
                </a:solidFill>
              </a:rPr>
              <a:t>Profit after the tax</a:t>
            </a:r>
            <a:endParaRPr lang="en-IN" sz="2200" b="1" dirty="0">
              <a:solidFill>
                <a:schemeClr val="tx1"/>
              </a:solidFill>
            </a:endParaRPr>
          </a:p>
        </p:txBody>
      </p:sp>
      <p:cxnSp>
        <p:nvCxnSpPr>
          <p:cNvPr id="91" name="Elbow Connector 90"/>
          <p:cNvCxnSpPr/>
          <p:nvPr/>
        </p:nvCxnSpPr>
        <p:spPr>
          <a:xfrm rot="10800000">
            <a:off x="4214810" y="1428736"/>
            <a:ext cx="1071570" cy="1000132"/>
          </a:xfrm>
          <a:prstGeom prst="bentConnector3">
            <a:avLst>
              <a:gd name="adj1" fmla="val 50000"/>
            </a:avLst>
          </a:prstGeom>
          <a:ln>
            <a:solidFill>
              <a:srgbClr val="F5770F"/>
            </a:solidFill>
            <a:tailEnd type="arrow"/>
          </a:ln>
        </p:spPr>
        <p:style>
          <a:lnRef idx="1">
            <a:schemeClr val="accent1"/>
          </a:lnRef>
          <a:fillRef idx="0">
            <a:schemeClr val="accent1"/>
          </a:fillRef>
          <a:effectRef idx="0">
            <a:schemeClr val="accent1"/>
          </a:effectRef>
          <a:fontRef idx="minor">
            <a:schemeClr val="tx1"/>
          </a:fontRef>
        </p:style>
      </p:cxnSp>
      <p:sp>
        <p:nvSpPr>
          <p:cNvPr id="98" name="Right Brace 97"/>
          <p:cNvSpPr/>
          <p:nvPr/>
        </p:nvSpPr>
        <p:spPr>
          <a:xfrm rot="10800000">
            <a:off x="5238100" y="1960333"/>
            <a:ext cx="182782" cy="1460293"/>
          </a:xfrm>
          <a:prstGeom prst="rightBrace">
            <a:avLst>
              <a:gd name="adj1" fmla="val 8333"/>
              <a:gd name="adj2" fmla="val 50000"/>
            </a:avLst>
          </a:prstGeom>
          <a:ln w="38100">
            <a:solidFill>
              <a:srgbClr val="F577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3"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trips(upRigh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downRigh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nodeType="clickEffect">
                                  <p:stCondLst>
                                    <p:cond delay="0"/>
                                  </p:stCondLst>
                                  <p:childTnLst>
                                    <p:set>
                                      <p:cBhvr>
                                        <p:cTn id="23" dur="1" fill="hold">
                                          <p:stCondLst>
                                            <p:cond delay="0"/>
                                          </p:stCondLst>
                                        </p:cTn>
                                        <p:tgtEl>
                                          <p:spTgt spid="1040"/>
                                        </p:tgtEl>
                                        <p:attrNameLst>
                                          <p:attrName>style.visibility</p:attrName>
                                        </p:attrNameLst>
                                      </p:cBhvr>
                                      <p:to>
                                        <p:strVal val="visible"/>
                                      </p:to>
                                    </p:set>
                                    <p:animEffect transition="in" filter="strips(downRight)">
                                      <p:cBhvr>
                                        <p:cTn id="24" dur="500"/>
                                        <p:tgtEl>
                                          <p:spTgt spid="1040"/>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nodeType="clickEffect">
                                  <p:stCondLst>
                                    <p:cond delay="0"/>
                                  </p:stCondLst>
                                  <p:childTnLst>
                                    <p:set>
                                      <p:cBhvr>
                                        <p:cTn id="28" dur="1" fill="hold">
                                          <p:stCondLst>
                                            <p:cond delay="0"/>
                                          </p:stCondLst>
                                        </p:cTn>
                                        <p:tgtEl>
                                          <p:spTgt spid="1027"/>
                                        </p:tgtEl>
                                        <p:attrNameLst>
                                          <p:attrName>style.visibility</p:attrName>
                                        </p:attrNameLst>
                                      </p:cBhvr>
                                      <p:to>
                                        <p:strVal val="visible"/>
                                      </p:to>
                                    </p:set>
                                    <p:animEffect transition="in" filter="strips(downRight)">
                                      <p:cBhvr>
                                        <p:cTn id="29" dur="500"/>
                                        <p:tgtEl>
                                          <p:spTgt spid="1027"/>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6" fill="hold" nodeType="clickEffect">
                                  <p:stCondLst>
                                    <p:cond delay="0"/>
                                  </p:stCondLst>
                                  <p:childTnLst>
                                    <p:set>
                                      <p:cBhvr>
                                        <p:cTn id="33" dur="1" fill="hold">
                                          <p:stCondLst>
                                            <p:cond delay="0"/>
                                          </p:stCondLst>
                                        </p:cTn>
                                        <p:tgtEl>
                                          <p:spTgt spid="1028"/>
                                        </p:tgtEl>
                                        <p:attrNameLst>
                                          <p:attrName>style.visibility</p:attrName>
                                        </p:attrNameLst>
                                      </p:cBhvr>
                                      <p:to>
                                        <p:strVal val="visible"/>
                                      </p:to>
                                    </p:set>
                                    <p:animEffect transition="in" filter="strips(downRight)">
                                      <p:cBhvr>
                                        <p:cTn id="34" dur="5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3" fill="hold" grpId="0" nodeType="click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strips(upRight)">
                                      <p:cBhvr>
                                        <p:cTn id="39" dur="500"/>
                                        <p:tgtEl>
                                          <p:spTgt spid="63"/>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nodeType="clickEffect">
                                  <p:stCondLst>
                                    <p:cond delay="0"/>
                                  </p:stCondLst>
                                  <p:childTnLst>
                                    <p:set>
                                      <p:cBhvr>
                                        <p:cTn id="43" dur="1" fill="hold">
                                          <p:stCondLst>
                                            <p:cond delay="0"/>
                                          </p:stCondLst>
                                        </p:cTn>
                                        <p:tgtEl>
                                          <p:spTgt spid="1029"/>
                                        </p:tgtEl>
                                        <p:attrNameLst>
                                          <p:attrName>style.visibility</p:attrName>
                                        </p:attrNameLst>
                                      </p:cBhvr>
                                      <p:to>
                                        <p:strVal val="visible"/>
                                      </p:to>
                                    </p:set>
                                    <p:animEffect transition="in" filter="strips(downRight)">
                                      <p:cBhvr>
                                        <p:cTn id="44" dur="500"/>
                                        <p:tgtEl>
                                          <p:spTgt spid="1029"/>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6" fill="hold" nodeType="clickEffect">
                                  <p:stCondLst>
                                    <p:cond delay="0"/>
                                  </p:stCondLst>
                                  <p:childTnLst>
                                    <p:set>
                                      <p:cBhvr>
                                        <p:cTn id="48" dur="1" fill="hold">
                                          <p:stCondLst>
                                            <p:cond delay="0"/>
                                          </p:stCondLst>
                                        </p:cTn>
                                        <p:tgtEl>
                                          <p:spTgt spid="51218"/>
                                        </p:tgtEl>
                                        <p:attrNameLst>
                                          <p:attrName>style.visibility</p:attrName>
                                        </p:attrNameLst>
                                      </p:cBhvr>
                                      <p:to>
                                        <p:strVal val="visible"/>
                                      </p:to>
                                    </p:set>
                                    <p:animEffect transition="in" filter="strips(downRight)">
                                      <p:cBhvr>
                                        <p:cTn id="49" dur="500"/>
                                        <p:tgtEl>
                                          <p:spTgt spid="51218"/>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strips(downLeft)">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6" fill="hold" grpId="0" nodeType="click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strips(downRight)">
                                      <p:cBhvr>
                                        <p:cTn id="59" dur="5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3" fill="hold" grpId="0" nodeType="clickEffect">
                                  <p:stCondLst>
                                    <p:cond delay="0"/>
                                  </p:stCondLst>
                                  <p:childTnLst>
                                    <p:set>
                                      <p:cBhvr>
                                        <p:cTn id="63" dur="1" fill="hold">
                                          <p:stCondLst>
                                            <p:cond delay="0"/>
                                          </p:stCondLst>
                                        </p:cTn>
                                        <p:tgtEl>
                                          <p:spTgt spid="68"/>
                                        </p:tgtEl>
                                        <p:attrNameLst>
                                          <p:attrName>style.visibility</p:attrName>
                                        </p:attrNameLst>
                                      </p:cBhvr>
                                      <p:to>
                                        <p:strVal val="visible"/>
                                      </p:to>
                                    </p:set>
                                    <p:animEffect transition="in" filter="strips(upRight)">
                                      <p:cBhvr>
                                        <p:cTn id="64" dur="2000"/>
                                        <p:tgtEl>
                                          <p:spTgt spid="68"/>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6" fill="hold" nodeType="clickEffect">
                                  <p:stCondLst>
                                    <p:cond delay="0"/>
                                  </p:stCondLst>
                                  <p:childTnLst>
                                    <p:set>
                                      <p:cBhvr>
                                        <p:cTn id="68" dur="1" fill="hold">
                                          <p:stCondLst>
                                            <p:cond delay="0"/>
                                          </p:stCondLst>
                                        </p:cTn>
                                        <p:tgtEl>
                                          <p:spTgt spid="70679"/>
                                        </p:tgtEl>
                                        <p:attrNameLst>
                                          <p:attrName>style.visibility</p:attrName>
                                        </p:attrNameLst>
                                      </p:cBhvr>
                                      <p:to>
                                        <p:strVal val="visible"/>
                                      </p:to>
                                    </p:set>
                                    <p:animEffect transition="in" filter="strips(downRight)">
                                      <p:cBhvr>
                                        <p:cTn id="69" dur="500"/>
                                        <p:tgtEl>
                                          <p:spTgt spid="70679"/>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nodeType="clickEffect">
                                  <p:stCondLst>
                                    <p:cond delay="0"/>
                                  </p:stCondLst>
                                  <p:childTnLst>
                                    <p:set>
                                      <p:cBhvr>
                                        <p:cTn id="73" dur="1" fill="hold">
                                          <p:stCondLst>
                                            <p:cond delay="0"/>
                                          </p:stCondLst>
                                        </p:cTn>
                                        <p:tgtEl>
                                          <p:spTgt spid="19"/>
                                        </p:tgtEl>
                                        <p:attrNameLst>
                                          <p:attrName>style.visibility</p:attrName>
                                        </p:attrNameLst>
                                      </p:cBhvr>
                                      <p:to>
                                        <p:strVal val="visible"/>
                                      </p:to>
                                    </p:set>
                                    <p:animEffect transition="in" filter="strips(downLeft)">
                                      <p:cBhvr>
                                        <p:cTn id="74" dur="500"/>
                                        <p:tgtEl>
                                          <p:spTgt spid="19"/>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ntr" presetSubtype="6" fill="hold" nodeType="clickEffect">
                                  <p:stCondLst>
                                    <p:cond delay="0"/>
                                  </p:stCondLst>
                                  <p:childTnLst>
                                    <p:set>
                                      <p:cBhvr>
                                        <p:cTn id="78" dur="1" fill="hold">
                                          <p:stCondLst>
                                            <p:cond delay="0"/>
                                          </p:stCondLst>
                                        </p:cTn>
                                        <p:tgtEl>
                                          <p:spTgt spid="1032"/>
                                        </p:tgtEl>
                                        <p:attrNameLst>
                                          <p:attrName>style.visibility</p:attrName>
                                        </p:attrNameLst>
                                      </p:cBhvr>
                                      <p:to>
                                        <p:strVal val="visible"/>
                                      </p:to>
                                    </p:set>
                                    <p:animEffect transition="in" filter="strips(downRight)">
                                      <p:cBhvr>
                                        <p:cTn id="79" dur="500"/>
                                        <p:tgtEl>
                                          <p:spTgt spid="1032"/>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3" fill="hold" nodeType="clickEffect">
                                  <p:stCondLst>
                                    <p:cond delay="0"/>
                                  </p:stCondLst>
                                  <p:childTnLst>
                                    <p:set>
                                      <p:cBhvr>
                                        <p:cTn id="83" dur="1" fill="hold">
                                          <p:stCondLst>
                                            <p:cond delay="0"/>
                                          </p:stCondLst>
                                        </p:cTn>
                                        <p:tgtEl>
                                          <p:spTgt spid="71"/>
                                        </p:tgtEl>
                                        <p:attrNameLst>
                                          <p:attrName>style.visibility</p:attrName>
                                        </p:attrNameLst>
                                      </p:cBhvr>
                                      <p:to>
                                        <p:strVal val="visible"/>
                                      </p:to>
                                    </p:set>
                                    <p:animEffect transition="in" filter="strips(upRight)">
                                      <p:cBhvr>
                                        <p:cTn id="84" dur="1000"/>
                                        <p:tgtEl>
                                          <p:spTgt spid="71"/>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6" fill="hold" nodeType="clickEffect">
                                  <p:stCondLst>
                                    <p:cond delay="0"/>
                                  </p:stCondLst>
                                  <p:childTnLst>
                                    <p:set>
                                      <p:cBhvr>
                                        <p:cTn id="88" dur="1" fill="hold">
                                          <p:stCondLst>
                                            <p:cond delay="0"/>
                                          </p:stCondLst>
                                        </p:cTn>
                                        <p:tgtEl>
                                          <p:spTgt spid="70676"/>
                                        </p:tgtEl>
                                        <p:attrNameLst>
                                          <p:attrName>style.visibility</p:attrName>
                                        </p:attrNameLst>
                                      </p:cBhvr>
                                      <p:to>
                                        <p:strVal val="visible"/>
                                      </p:to>
                                    </p:set>
                                    <p:animEffect transition="in" filter="strips(downRight)">
                                      <p:cBhvr>
                                        <p:cTn id="89" dur="1000"/>
                                        <p:tgtEl>
                                          <p:spTgt spid="70676"/>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6" fill="hold" nodeType="clickEffect">
                                  <p:stCondLst>
                                    <p:cond delay="0"/>
                                  </p:stCondLst>
                                  <p:childTnLst>
                                    <p:set>
                                      <p:cBhvr>
                                        <p:cTn id="93" dur="1" fill="hold">
                                          <p:stCondLst>
                                            <p:cond delay="0"/>
                                          </p:stCondLst>
                                        </p:cTn>
                                        <p:tgtEl>
                                          <p:spTgt spid="70675"/>
                                        </p:tgtEl>
                                        <p:attrNameLst>
                                          <p:attrName>style.visibility</p:attrName>
                                        </p:attrNameLst>
                                      </p:cBhvr>
                                      <p:to>
                                        <p:strVal val="visible"/>
                                      </p:to>
                                    </p:set>
                                    <p:animEffect transition="in" filter="strips(downRight)">
                                      <p:cBhvr>
                                        <p:cTn id="94" dur="1000"/>
                                        <p:tgtEl>
                                          <p:spTgt spid="70675"/>
                                        </p:tgtEl>
                                      </p:cBhvr>
                                    </p:animEffect>
                                  </p:childTnLst>
                                </p:cTn>
                              </p:par>
                            </p:childTnLst>
                          </p:cTn>
                        </p:par>
                      </p:childTnLst>
                    </p:cTn>
                  </p:par>
                  <p:par>
                    <p:cTn id="95" fill="hold">
                      <p:stCondLst>
                        <p:cond delay="indefinite"/>
                      </p:stCondLst>
                      <p:childTnLst>
                        <p:par>
                          <p:cTn id="96" fill="hold">
                            <p:stCondLst>
                              <p:cond delay="0"/>
                            </p:stCondLst>
                            <p:childTnLst>
                              <p:par>
                                <p:cTn id="97" presetID="18" presetClass="entr" presetSubtype="3" fill="hold" nodeType="clickEffect">
                                  <p:stCondLst>
                                    <p:cond delay="0"/>
                                  </p:stCondLst>
                                  <p:childTnLst>
                                    <p:set>
                                      <p:cBhvr>
                                        <p:cTn id="98" dur="1" fill="hold">
                                          <p:stCondLst>
                                            <p:cond delay="0"/>
                                          </p:stCondLst>
                                        </p:cTn>
                                        <p:tgtEl>
                                          <p:spTgt spid="72"/>
                                        </p:tgtEl>
                                        <p:attrNameLst>
                                          <p:attrName>style.visibility</p:attrName>
                                        </p:attrNameLst>
                                      </p:cBhvr>
                                      <p:to>
                                        <p:strVal val="visible"/>
                                      </p:to>
                                    </p:set>
                                    <p:animEffect transition="in" filter="strips(upRight)">
                                      <p:cBhvr>
                                        <p:cTn id="99" dur="1000"/>
                                        <p:tgtEl>
                                          <p:spTgt spid="72"/>
                                        </p:tgtEl>
                                      </p:cBhvr>
                                    </p:animEffect>
                                  </p:childTnLst>
                                </p:cTn>
                              </p:par>
                            </p:childTnLst>
                          </p:cTn>
                        </p:par>
                      </p:childTnLst>
                    </p:cTn>
                  </p:par>
                  <p:par>
                    <p:cTn id="100" fill="hold">
                      <p:stCondLst>
                        <p:cond delay="indefinite"/>
                      </p:stCondLst>
                      <p:childTnLst>
                        <p:par>
                          <p:cTn id="101" fill="hold">
                            <p:stCondLst>
                              <p:cond delay="0"/>
                            </p:stCondLst>
                            <p:childTnLst>
                              <p:par>
                                <p:cTn id="102" presetID="18" presetClass="entr" presetSubtype="6" fill="hold" nodeType="clickEffect">
                                  <p:stCondLst>
                                    <p:cond delay="0"/>
                                  </p:stCondLst>
                                  <p:childTnLst>
                                    <p:set>
                                      <p:cBhvr>
                                        <p:cTn id="103" dur="1" fill="hold">
                                          <p:stCondLst>
                                            <p:cond delay="0"/>
                                          </p:stCondLst>
                                        </p:cTn>
                                        <p:tgtEl>
                                          <p:spTgt spid="70677"/>
                                        </p:tgtEl>
                                        <p:attrNameLst>
                                          <p:attrName>style.visibility</p:attrName>
                                        </p:attrNameLst>
                                      </p:cBhvr>
                                      <p:to>
                                        <p:strVal val="visible"/>
                                      </p:to>
                                    </p:set>
                                    <p:animEffect transition="in" filter="strips(downRight)">
                                      <p:cBhvr>
                                        <p:cTn id="104" dur="1000"/>
                                        <p:tgtEl>
                                          <p:spTgt spid="70677"/>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6" fill="hold" nodeType="clickEffect">
                                  <p:stCondLst>
                                    <p:cond delay="0"/>
                                  </p:stCondLst>
                                  <p:childTnLst>
                                    <p:set>
                                      <p:cBhvr>
                                        <p:cTn id="108" dur="1" fill="hold">
                                          <p:stCondLst>
                                            <p:cond delay="0"/>
                                          </p:stCondLst>
                                        </p:cTn>
                                        <p:tgtEl>
                                          <p:spTgt spid="70678"/>
                                        </p:tgtEl>
                                        <p:attrNameLst>
                                          <p:attrName>style.visibility</p:attrName>
                                        </p:attrNameLst>
                                      </p:cBhvr>
                                      <p:to>
                                        <p:strVal val="visible"/>
                                      </p:to>
                                    </p:set>
                                    <p:animEffect transition="in" filter="strips(downRight)">
                                      <p:cBhvr>
                                        <p:cTn id="109" dur="1000"/>
                                        <p:tgtEl>
                                          <p:spTgt spid="70678"/>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6" fill="hold" nodeType="clickEffect">
                                  <p:stCondLst>
                                    <p:cond delay="0"/>
                                  </p:stCondLst>
                                  <p:childTnLst>
                                    <p:set>
                                      <p:cBhvr>
                                        <p:cTn id="113" dur="1" fill="hold">
                                          <p:stCondLst>
                                            <p:cond delay="0"/>
                                          </p:stCondLst>
                                        </p:cTn>
                                        <p:tgtEl>
                                          <p:spTgt spid="1042"/>
                                        </p:tgtEl>
                                        <p:attrNameLst>
                                          <p:attrName>style.visibility</p:attrName>
                                        </p:attrNameLst>
                                      </p:cBhvr>
                                      <p:to>
                                        <p:strVal val="visible"/>
                                      </p:to>
                                    </p:set>
                                    <p:animEffect transition="in" filter="strips(downRight)">
                                      <p:cBhvr>
                                        <p:cTn id="114" dur="500"/>
                                        <p:tgtEl>
                                          <p:spTgt spid="1042"/>
                                        </p:tgtEl>
                                      </p:cBhvr>
                                    </p:animEffect>
                                  </p:childTnLst>
                                </p:cTn>
                              </p:par>
                              <p:par>
                                <p:cTn id="115" presetID="18" presetClass="entr" presetSubtype="6" fill="hold" nodeType="withEffect">
                                  <p:stCondLst>
                                    <p:cond delay="0"/>
                                  </p:stCondLst>
                                  <p:childTnLst>
                                    <p:set>
                                      <p:cBhvr>
                                        <p:cTn id="116" dur="1" fill="hold">
                                          <p:stCondLst>
                                            <p:cond delay="0"/>
                                          </p:stCondLst>
                                        </p:cTn>
                                        <p:tgtEl>
                                          <p:spTgt spid="1036"/>
                                        </p:tgtEl>
                                        <p:attrNameLst>
                                          <p:attrName>style.visibility</p:attrName>
                                        </p:attrNameLst>
                                      </p:cBhvr>
                                      <p:to>
                                        <p:strVal val="visible"/>
                                      </p:to>
                                    </p:set>
                                    <p:animEffect transition="in" filter="strips(downRight)">
                                      <p:cBhvr>
                                        <p:cTn id="117" dur="500"/>
                                        <p:tgtEl>
                                          <p:spTgt spid="1036"/>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12" fill="hold" grpId="0" nodeType="clickEffect">
                                  <p:stCondLst>
                                    <p:cond delay="0"/>
                                  </p:stCondLst>
                                  <p:childTnLst>
                                    <p:set>
                                      <p:cBhvr>
                                        <p:cTn id="121" dur="1" fill="hold">
                                          <p:stCondLst>
                                            <p:cond delay="0"/>
                                          </p:stCondLst>
                                        </p:cTn>
                                        <p:tgtEl>
                                          <p:spTgt spid="78"/>
                                        </p:tgtEl>
                                        <p:attrNameLst>
                                          <p:attrName>style.visibility</p:attrName>
                                        </p:attrNameLst>
                                      </p:cBhvr>
                                      <p:to>
                                        <p:strVal val="visible"/>
                                      </p:to>
                                    </p:set>
                                    <p:animEffect transition="in" filter="strips(downLeft)">
                                      <p:cBhvr>
                                        <p:cTn id="122" dur="500"/>
                                        <p:tgtEl>
                                          <p:spTgt spid="78"/>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6" fill="hold" nodeType="click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strips(downRight)">
                                      <p:cBhvr>
                                        <p:cTn id="127" dur="500"/>
                                        <p:tgtEl>
                                          <p:spTgt spid="38"/>
                                        </p:tgtEl>
                                      </p:cBhvr>
                                    </p:animEffect>
                                  </p:childTnLst>
                                </p:cTn>
                              </p:par>
                            </p:childTnLst>
                          </p:cTn>
                        </p:par>
                      </p:childTnLst>
                    </p:cTn>
                  </p:par>
                  <p:par>
                    <p:cTn id="128" fill="hold">
                      <p:stCondLst>
                        <p:cond delay="indefinite"/>
                      </p:stCondLst>
                      <p:childTnLst>
                        <p:par>
                          <p:cTn id="129" fill="hold">
                            <p:stCondLst>
                              <p:cond delay="0"/>
                            </p:stCondLst>
                            <p:childTnLst>
                              <p:par>
                                <p:cTn id="130" presetID="18" presetClass="entr" presetSubtype="6" fill="hold" grpId="0"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strips(downRight)">
                                      <p:cBhvr>
                                        <p:cTn id="132" dur="500"/>
                                        <p:tgtEl>
                                          <p:spTgt spid="28"/>
                                        </p:tgtEl>
                                      </p:cBhvr>
                                    </p:animEffect>
                                  </p:childTnLst>
                                </p:cTn>
                              </p:par>
                            </p:childTnLst>
                          </p:cTn>
                        </p:par>
                      </p:childTnLst>
                    </p:cTn>
                  </p:par>
                  <p:par>
                    <p:cTn id="133" fill="hold">
                      <p:stCondLst>
                        <p:cond delay="indefinite"/>
                      </p:stCondLst>
                      <p:childTnLst>
                        <p:par>
                          <p:cTn id="134" fill="hold">
                            <p:stCondLst>
                              <p:cond delay="0"/>
                            </p:stCondLst>
                            <p:childTnLst>
                              <p:par>
                                <p:cTn id="135" presetID="18" presetClass="entr" presetSubtype="3" fill="hold" grpId="0" nodeType="clickEffect">
                                  <p:stCondLst>
                                    <p:cond delay="0"/>
                                  </p:stCondLst>
                                  <p:childTnLst>
                                    <p:set>
                                      <p:cBhvr>
                                        <p:cTn id="136" dur="1" fill="hold">
                                          <p:stCondLst>
                                            <p:cond delay="0"/>
                                          </p:stCondLst>
                                        </p:cTn>
                                        <p:tgtEl>
                                          <p:spTgt spid="62"/>
                                        </p:tgtEl>
                                        <p:attrNameLst>
                                          <p:attrName>style.visibility</p:attrName>
                                        </p:attrNameLst>
                                      </p:cBhvr>
                                      <p:to>
                                        <p:strVal val="visible"/>
                                      </p:to>
                                    </p:set>
                                    <p:animEffect transition="in" filter="strips(upRight)">
                                      <p:cBhvr>
                                        <p:cTn id="137" dur="500"/>
                                        <p:tgtEl>
                                          <p:spTgt spid="62"/>
                                        </p:tgtEl>
                                      </p:cBhvr>
                                    </p:animEffect>
                                  </p:childTnLst>
                                </p:cTn>
                              </p:par>
                            </p:childTnLst>
                          </p:cTn>
                        </p:par>
                      </p:childTnLst>
                    </p:cTn>
                  </p:par>
                  <p:par>
                    <p:cTn id="138" fill="hold">
                      <p:stCondLst>
                        <p:cond delay="indefinite"/>
                      </p:stCondLst>
                      <p:childTnLst>
                        <p:par>
                          <p:cTn id="139" fill="hold">
                            <p:stCondLst>
                              <p:cond delay="0"/>
                            </p:stCondLst>
                            <p:childTnLst>
                              <p:par>
                                <p:cTn id="140" presetID="18" presetClass="entr" presetSubtype="6" fill="hold" nodeType="clickEffect">
                                  <p:stCondLst>
                                    <p:cond delay="0"/>
                                  </p:stCondLst>
                                  <p:childTnLst>
                                    <p:set>
                                      <p:cBhvr>
                                        <p:cTn id="141" dur="1" fill="hold">
                                          <p:stCondLst>
                                            <p:cond delay="0"/>
                                          </p:stCondLst>
                                        </p:cTn>
                                        <p:tgtEl>
                                          <p:spTgt spid="51217"/>
                                        </p:tgtEl>
                                        <p:attrNameLst>
                                          <p:attrName>style.visibility</p:attrName>
                                        </p:attrNameLst>
                                      </p:cBhvr>
                                      <p:to>
                                        <p:strVal val="visible"/>
                                      </p:to>
                                    </p:set>
                                    <p:animEffect transition="in" filter="strips(downRight)">
                                      <p:cBhvr>
                                        <p:cTn id="142" dur="500"/>
                                        <p:tgtEl>
                                          <p:spTgt spid="51217"/>
                                        </p:tgtEl>
                                      </p:cBhvr>
                                    </p:animEffect>
                                  </p:childTnLst>
                                </p:cTn>
                              </p:par>
                            </p:childTnLst>
                          </p:cTn>
                        </p:par>
                      </p:childTnLst>
                    </p:cTn>
                  </p:par>
                  <p:par>
                    <p:cTn id="143" fill="hold">
                      <p:stCondLst>
                        <p:cond delay="indefinite"/>
                      </p:stCondLst>
                      <p:childTnLst>
                        <p:par>
                          <p:cTn id="144" fill="hold">
                            <p:stCondLst>
                              <p:cond delay="0"/>
                            </p:stCondLst>
                            <p:childTnLst>
                              <p:par>
                                <p:cTn id="145" presetID="18" presetClass="entr" presetSubtype="6" fill="hold" nodeType="clickEffect">
                                  <p:stCondLst>
                                    <p:cond delay="0"/>
                                  </p:stCondLst>
                                  <p:childTnLst>
                                    <p:set>
                                      <p:cBhvr>
                                        <p:cTn id="146" dur="1" fill="hold">
                                          <p:stCondLst>
                                            <p:cond delay="0"/>
                                          </p:stCondLst>
                                        </p:cTn>
                                        <p:tgtEl>
                                          <p:spTgt spid="1037"/>
                                        </p:tgtEl>
                                        <p:attrNameLst>
                                          <p:attrName>style.visibility</p:attrName>
                                        </p:attrNameLst>
                                      </p:cBhvr>
                                      <p:to>
                                        <p:strVal val="visible"/>
                                      </p:to>
                                    </p:set>
                                    <p:animEffect transition="in" filter="strips(downRight)">
                                      <p:cBhvr>
                                        <p:cTn id="147" dur="500"/>
                                        <p:tgtEl>
                                          <p:spTgt spid="1037"/>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12" fill="hold" grpId="0" nodeType="clickEffect">
                                  <p:stCondLst>
                                    <p:cond delay="0"/>
                                  </p:stCondLst>
                                  <p:childTnLst>
                                    <p:set>
                                      <p:cBhvr>
                                        <p:cTn id="151" dur="1" fill="hold">
                                          <p:stCondLst>
                                            <p:cond delay="0"/>
                                          </p:stCondLst>
                                        </p:cTn>
                                        <p:tgtEl>
                                          <p:spTgt spid="89"/>
                                        </p:tgtEl>
                                        <p:attrNameLst>
                                          <p:attrName>style.visibility</p:attrName>
                                        </p:attrNameLst>
                                      </p:cBhvr>
                                      <p:to>
                                        <p:strVal val="visible"/>
                                      </p:to>
                                    </p:set>
                                    <p:animEffect transition="in" filter="strips(downLeft)">
                                      <p:cBhvr>
                                        <p:cTn id="152" dur="500"/>
                                        <p:tgtEl>
                                          <p:spTgt spid="89"/>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6" fill="hold" grpId="0" nodeType="clickEffect">
                                  <p:stCondLst>
                                    <p:cond delay="0"/>
                                  </p:stCondLst>
                                  <p:childTnLst>
                                    <p:set>
                                      <p:cBhvr>
                                        <p:cTn id="156" dur="1" fill="hold">
                                          <p:stCondLst>
                                            <p:cond delay="0"/>
                                          </p:stCondLst>
                                        </p:cTn>
                                        <p:tgtEl>
                                          <p:spTgt spid="45"/>
                                        </p:tgtEl>
                                        <p:attrNameLst>
                                          <p:attrName>style.visibility</p:attrName>
                                        </p:attrNameLst>
                                      </p:cBhvr>
                                      <p:to>
                                        <p:strVal val="visible"/>
                                      </p:to>
                                    </p:set>
                                    <p:animEffect transition="in" filter="strips(downRight)">
                                      <p:cBhvr>
                                        <p:cTn id="157" dur="500"/>
                                        <p:tgtEl>
                                          <p:spTgt spid="45"/>
                                        </p:tgtEl>
                                      </p:cBhvr>
                                    </p:animEffect>
                                  </p:childTnLst>
                                </p:cTn>
                              </p:par>
                            </p:childTnLst>
                          </p:cTn>
                        </p:par>
                      </p:childTnLst>
                    </p:cTn>
                  </p:par>
                  <p:par>
                    <p:cTn id="158" fill="hold">
                      <p:stCondLst>
                        <p:cond delay="indefinite"/>
                      </p:stCondLst>
                      <p:childTnLst>
                        <p:par>
                          <p:cTn id="159" fill="hold">
                            <p:stCondLst>
                              <p:cond delay="0"/>
                            </p:stCondLst>
                            <p:childTnLst>
                              <p:par>
                                <p:cTn id="160" presetID="18" presetClass="entr" presetSubtype="6" fill="hold" nodeType="clickEffect">
                                  <p:stCondLst>
                                    <p:cond delay="0"/>
                                  </p:stCondLst>
                                  <p:childTnLst>
                                    <p:set>
                                      <p:cBhvr>
                                        <p:cTn id="161" dur="1" fill="hold">
                                          <p:stCondLst>
                                            <p:cond delay="0"/>
                                          </p:stCondLst>
                                        </p:cTn>
                                        <p:tgtEl>
                                          <p:spTgt spid="1039"/>
                                        </p:tgtEl>
                                        <p:attrNameLst>
                                          <p:attrName>style.visibility</p:attrName>
                                        </p:attrNameLst>
                                      </p:cBhvr>
                                      <p:to>
                                        <p:strVal val="visible"/>
                                      </p:to>
                                    </p:set>
                                    <p:animEffect transition="in" filter="strips(downRight)">
                                      <p:cBhvr>
                                        <p:cTn id="162" dur="500"/>
                                        <p:tgtEl>
                                          <p:spTgt spid="1039"/>
                                        </p:tgtEl>
                                      </p:cBhvr>
                                    </p:animEffect>
                                  </p:childTnLst>
                                </p:cTn>
                              </p:par>
                            </p:childTnLst>
                          </p:cTn>
                        </p:par>
                      </p:childTnLst>
                    </p:cTn>
                  </p:par>
                  <p:par>
                    <p:cTn id="163" fill="hold">
                      <p:stCondLst>
                        <p:cond delay="indefinite"/>
                      </p:stCondLst>
                      <p:childTnLst>
                        <p:par>
                          <p:cTn id="164" fill="hold">
                            <p:stCondLst>
                              <p:cond delay="0"/>
                            </p:stCondLst>
                            <p:childTnLst>
                              <p:par>
                                <p:cTn id="165" presetID="18" presetClass="entr" presetSubtype="12" fill="hold" grpId="0" nodeType="clickEffect">
                                  <p:stCondLst>
                                    <p:cond delay="0"/>
                                  </p:stCondLst>
                                  <p:childTnLst>
                                    <p:set>
                                      <p:cBhvr>
                                        <p:cTn id="166" dur="1" fill="hold">
                                          <p:stCondLst>
                                            <p:cond delay="0"/>
                                          </p:stCondLst>
                                        </p:cTn>
                                        <p:tgtEl>
                                          <p:spTgt spid="98"/>
                                        </p:tgtEl>
                                        <p:attrNameLst>
                                          <p:attrName>style.visibility</p:attrName>
                                        </p:attrNameLst>
                                      </p:cBhvr>
                                      <p:to>
                                        <p:strVal val="visible"/>
                                      </p:to>
                                    </p:set>
                                    <p:animEffect transition="in" filter="strips(downLeft)">
                                      <p:cBhvr>
                                        <p:cTn id="167" dur="500"/>
                                        <p:tgtEl>
                                          <p:spTgt spid="98"/>
                                        </p:tgtEl>
                                      </p:cBhvr>
                                    </p:animEffect>
                                  </p:childTnLst>
                                </p:cTn>
                              </p:par>
                            </p:childTnLst>
                          </p:cTn>
                        </p:par>
                      </p:childTnLst>
                    </p:cTn>
                  </p:par>
                  <p:par>
                    <p:cTn id="168" fill="hold">
                      <p:stCondLst>
                        <p:cond delay="indefinite"/>
                      </p:stCondLst>
                      <p:childTnLst>
                        <p:par>
                          <p:cTn id="169" fill="hold">
                            <p:stCondLst>
                              <p:cond delay="0"/>
                            </p:stCondLst>
                            <p:childTnLst>
                              <p:par>
                                <p:cTn id="170" presetID="18" presetClass="entr" presetSubtype="6" fill="hold" nodeType="clickEffect">
                                  <p:stCondLst>
                                    <p:cond delay="0"/>
                                  </p:stCondLst>
                                  <p:childTnLst>
                                    <p:set>
                                      <p:cBhvr>
                                        <p:cTn id="171" dur="1" fill="hold">
                                          <p:stCondLst>
                                            <p:cond delay="0"/>
                                          </p:stCondLst>
                                        </p:cTn>
                                        <p:tgtEl>
                                          <p:spTgt spid="91"/>
                                        </p:tgtEl>
                                        <p:attrNameLst>
                                          <p:attrName>style.visibility</p:attrName>
                                        </p:attrNameLst>
                                      </p:cBhvr>
                                      <p:to>
                                        <p:strVal val="visible"/>
                                      </p:to>
                                    </p:set>
                                    <p:animEffect transition="in" filter="strips(downRight)">
                                      <p:cBhvr>
                                        <p:cTn id="172" dur="500"/>
                                        <p:tgtEl>
                                          <p:spTgt spid="91"/>
                                        </p:tgtEl>
                                      </p:cBhvr>
                                    </p:animEffect>
                                  </p:childTnLst>
                                </p:cTn>
                              </p:par>
                            </p:childTnLst>
                          </p:cTn>
                        </p:par>
                      </p:childTnLst>
                    </p:cTn>
                  </p:par>
                  <p:par>
                    <p:cTn id="173" fill="hold">
                      <p:stCondLst>
                        <p:cond delay="indefinite"/>
                      </p:stCondLst>
                      <p:childTnLst>
                        <p:par>
                          <p:cTn id="174" fill="hold">
                            <p:stCondLst>
                              <p:cond delay="0"/>
                            </p:stCondLst>
                            <p:childTnLst>
                              <p:par>
                                <p:cTn id="175" presetID="18" presetClass="entr" presetSubtype="6" fill="hold" grpId="0" nodeType="click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strips(downRight)">
                                      <p:cBhvr>
                                        <p:cTn id="177"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8" grpId="0" animBg="1"/>
      <p:bldP spid="35" grpId="0" animBg="1"/>
      <p:bldP spid="36" grpId="0" animBg="1"/>
      <p:bldP spid="45" grpId="0" animBg="1"/>
      <p:bldP spid="62" grpId="0" animBg="1"/>
      <p:bldP spid="63" grpId="0" animBg="1"/>
      <p:bldP spid="68" grpId="0" animBg="1"/>
      <p:bldP spid="78" grpId="0" animBg="1"/>
      <p:bldP spid="89" grpId="0" animBg="1"/>
      <p:bldP spid="90" grpId="0" animBg="1"/>
      <p:bldP spid="9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Sources of Tax Revenue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571500" indent="-571500" algn="just">
              <a:spcBef>
                <a:spcPts val="0"/>
              </a:spcBef>
              <a:buFont typeface="+mj-lt"/>
              <a:buAutoNum type="romanLcPeriod" startAt="3"/>
            </a:pPr>
            <a:r>
              <a:rPr lang="en-IN" b="1" dirty="0" smtClean="0"/>
              <a:t>Wealth Tax: </a:t>
            </a:r>
            <a:r>
              <a:rPr lang="en-IN" dirty="0" smtClean="0"/>
              <a:t>It is a tax on net wealth of individuals and Hindu undivided families.</a:t>
            </a:r>
          </a:p>
          <a:p>
            <a:pPr marL="571500" indent="-571500" algn="just">
              <a:buFont typeface="+mj-lt"/>
              <a:buAutoNum type="romanLcPeriod" startAt="3"/>
            </a:pPr>
            <a:r>
              <a:rPr lang="en-IN" b="1" dirty="0" smtClean="0"/>
              <a:t>Securities Transaction Tax (STT): </a:t>
            </a:r>
            <a:r>
              <a:rPr lang="en-IN" dirty="0" smtClean="0"/>
              <a:t>It is a tax imposed on the value of transactions of equities delivered.</a:t>
            </a:r>
          </a:p>
          <a:p>
            <a:pPr marL="571500" indent="-571500" algn="just">
              <a:buFont typeface="+mj-lt"/>
              <a:buAutoNum type="romanLcPeriod" startAt="3"/>
            </a:pPr>
            <a:r>
              <a:rPr lang="en-IN" b="1" dirty="0" smtClean="0"/>
              <a:t>Fringe Benefit Tax: </a:t>
            </a:r>
            <a:r>
              <a:rPr lang="en-IN" dirty="0" smtClean="0"/>
              <a:t>It is imposed on the employer in respect of value of fringe benefits provided by the employers for the collective enjoyment by the employees.</a:t>
            </a:r>
            <a:endParaRPr lang="en-IN"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Sources of Tax Revenue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571500" indent="-571500" algn="just">
              <a:spcBef>
                <a:spcPts val="0"/>
              </a:spcBef>
              <a:buNone/>
            </a:pPr>
            <a:r>
              <a:rPr lang="en-IN" b="1" dirty="0" smtClean="0"/>
              <a:t>2. Indirect Taxes: </a:t>
            </a:r>
          </a:p>
          <a:p>
            <a:pPr marL="571500" indent="-209550" algn="just">
              <a:spcBef>
                <a:spcPts val="0"/>
              </a:spcBef>
              <a:buFont typeface="+mj-lt"/>
              <a:buAutoNum type="romanLcPeriod"/>
            </a:pPr>
            <a:r>
              <a:rPr lang="en-IN" b="1" dirty="0" smtClean="0"/>
              <a:t> Union Excise Duties: </a:t>
            </a:r>
            <a:r>
              <a:rPr lang="en-IN" dirty="0" smtClean="0"/>
              <a:t>Union (or Central) excise duties are imposed by the central govts on the production of the commodities in India.</a:t>
            </a:r>
          </a:p>
          <a:p>
            <a:pPr marL="571500" indent="-209550" algn="just">
              <a:spcBef>
                <a:spcPts val="0"/>
              </a:spcBef>
              <a:buFont typeface="+mj-lt"/>
              <a:buAutoNum type="romanLcPeriod"/>
            </a:pPr>
            <a:r>
              <a:rPr lang="en-IN" b="1" dirty="0" smtClean="0"/>
              <a:t> Customs Duties: </a:t>
            </a:r>
            <a:r>
              <a:rPr lang="en-IN" dirty="0" smtClean="0"/>
              <a:t>They are imposed on both imports and exports.</a:t>
            </a:r>
          </a:p>
          <a:p>
            <a:pPr marL="571500" indent="-209550" algn="just">
              <a:spcBef>
                <a:spcPts val="0"/>
              </a:spcBef>
              <a:buFont typeface="+mj-lt"/>
              <a:buAutoNum type="romanLcPeriod"/>
            </a:pPr>
            <a:r>
              <a:rPr lang="en-IN" b="1" dirty="0" smtClean="0"/>
              <a:t> Service Tax: </a:t>
            </a:r>
            <a:r>
              <a:rPr lang="en-IN" dirty="0" smtClean="0"/>
              <a:t>It is an indirect tax imposed on services provided to the people. It was introduced in India in 1994-95 to raise revenue from the rapidly growing service sector in India.</a:t>
            </a:r>
            <a:endParaRPr lang="en-IN"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785818"/>
          </a:xfrm>
        </p:spPr>
        <p:txBody>
          <a:bodyPr>
            <a:normAutofit/>
          </a:bodyPr>
          <a:lstStyle/>
          <a:p>
            <a:r>
              <a:rPr lang="en-IN" sz="4000" b="1" dirty="0" smtClean="0"/>
              <a:t>Sources of Non-Tax Revenue</a:t>
            </a:r>
            <a:endParaRPr lang="en-IN" sz="4000" b="1" dirty="0"/>
          </a:p>
        </p:txBody>
      </p:sp>
      <p:sp>
        <p:nvSpPr>
          <p:cNvPr id="3" name="Content Placeholder 2"/>
          <p:cNvSpPr>
            <a:spLocks noGrp="1"/>
          </p:cNvSpPr>
          <p:nvPr>
            <p:ph idx="1"/>
          </p:nvPr>
        </p:nvSpPr>
        <p:spPr>
          <a:xfrm>
            <a:off x="357158" y="1000108"/>
            <a:ext cx="8329642" cy="5572164"/>
          </a:xfrm>
        </p:spPr>
        <p:txBody>
          <a:bodyPr>
            <a:normAutofit/>
          </a:bodyPr>
          <a:lstStyle/>
          <a:p>
            <a:pPr marL="0" indent="0" algn="just">
              <a:spcBef>
                <a:spcPts val="0"/>
              </a:spcBef>
              <a:buNone/>
            </a:pPr>
            <a:r>
              <a:rPr lang="en-IN" dirty="0" smtClean="0"/>
              <a:t>Non – tax revenue consists of all revenue, other than taxes, accruing to the govts through its Ministries, Department and Agencies from their operations.</a:t>
            </a:r>
          </a:p>
          <a:p>
            <a:pPr marL="514350" indent="-514350" algn="just">
              <a:spcBef>
                <a:spcPts val="0"/>
              </a:spcBef>
              <a:buFont typeface="+mj-lt"/>
              <a:buAutoNum type="arabicPeriod"/>
            </a:pPr>
            <a:r>
              <a:rPr lang="en-IN" b="1" dirty="0" smtClean="0"/>
              <a:t>Fees: </a:t>
            </a:r>
            <a:r>
              <a:rPr lang="en-IN" dirty="0" smtClean="0"/>
              <a:t>A fee is charged by govts for providing a service to the citizens. For e.g. fees are charge for issuing of passports, driving licenses etc. There is some sort of </a:t>
            </a:r>
            <a:r>
              <a:rPr lang="en-IN" i="1" dirty="0" smtClean="0"/>
              <a:t>quid-pro-quo</a:t>
            </a:r>
            <a:r>
              <a:rPr lang="en-IN" dirty="0" smtClean="0"/>
              <a:t> in case of fees.</a:t>
            </a:r>
          </a:p>
          <a:p>
            <a:pPr marL="514350" indent="-514350" algn="just">
              <a:spcBef>
                <a:spcPts val="0"/>
              </a:spcBef>
              <a:buNone/>
            </a:pPr>
            <a:endParaRPr lang="en-IN"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71504"/>
          </a:xfrm>
        </p:spPr>
        <p:txBody>
          <a:bodyPr>
            <a:normAutofit fontScale="90000"/>
          </a:bodyPr>
          <a:lstStyle/>
          <a:p>
            <a:r>
              <a:rPr lang="en-IN" sz="4000" b="1" dirty="0" smtClean="0"/>
              <a:t>Sources of Non-Tax Revenue</a:t>
            </a:r>
            <a:endParaRPr lang="en-IN" sz="4000" b="1" dirty="0"/>
          </a:p>
        </p:txBody>
      </p:sp>
      <p:sp>
        <p:nvSpPr>
          <p:cNvPr id="3" name="Content Placeholder 2"/>
          <p:cNvSpPr>
            <a:spLocks noGrp="1"/>
          </p:cNvSpPr>
          <p:nvPr>
            <p:ph idx="1"/>
          </p:nvPr>
        </p:nvSpPr>
        <p:spPr>
          <a:xfrm>
            <a:off x="357158" y="785794"/>
            <a:ext cx="8329642" cy="5786478"/>
          </a:xfrm>
        </p:spPr>
        <p:txBody>
          <a:bodyPr>
            <a:normAutofit/>
          </a:bodyPr>
          <a:lstStyle/>
          <a:p>
            <a:pPr marL="514350" indent="-514350" algn="just">
              <a:spcBef>
                <a:spcPts val="0"/>
              </a:spcBef>
              <a:buFont typeface="+mj-lt"/>
              <a:buAutoNum type="arabicPeriod" startAt="2"/>
            </a:pPr>
            <a:r>
              <a:rPr lang="en-IN" sz="2800" b="1" dirty="0" smtClean="0"/>
              <a:t>Fines or penalties: </a:t>
            </a:r>
            <a:r>
              <a:rPr lang="en-IN" sz="2800" dirty="0" smtClean="0"/>
              <a:t>They are imposed as a form of punishment for breaking law or non-fulfillment of certain conditions or for failure to observe some regulations. Like taxes fines are compulsory payments without </a:t>
            </a:r>
            <a:r>
              <a:rPr lang="en-IN" sz="2800" i="1" dirty="0" smtClean="0"/>
              <a:t>quid-pro-quo. </a:t>
            </a:r>
            <a:endParaRPr lang="en-IN" sz="2800" i="1" dirty="0" smtClean="0"/>
          </a:p>
          <a:p>
            <a:pPr marL="514350" indent="-514350" algn="just">
              <a:spcBef>
                <a:spcPts val="0"/>
              </a:spcBef>
              <a:buFont typeface="+mj-lt"/>
              <a:buAutoNum type="arabicPeriod" startAt="3"/>
            </a:pPr>
            <a:r>
              <a:rPr lang="en-IN" sz="2800" b="1" dirty="0" smtClean="0"/>
              <a:t>Special assessment or betterment levy:</a:t>
            </a:r>
          </a:p>
          <a:p>
            <a:pPr marL="514350" indent="-514350" algn="just">
              <a:spcBef>
                <a:spcPts val="0"/>
              </a:spcBef>
              <a:buNone/>
            </a:pPr>
            <a:r>
              <a:rPr lang="en-IN" sz="2800" b="1" dirty="0" smtClean="0"/>
              <a:t>	</a:t>
            </a:r>
            <a:r>
              <a:rPr lang="en-IN" sz="2800" dirty="0" smtClean="0"/>
              <a:t>A special type of compulsory contribution made by the citizens of a particular locality in exchange for  certain  special  facilities  given  to  them  by  the  authorities  is known as special assessment. </a:t>
            </a:r>
          </a:p>
          <a:p>
            <a:pPr marL="514350" indent="-514350" algn="just">
              <a:spcBef>
                <a:spcPts val="0"/>
              </a:spcBef>
              <a:buFont typeface="+mj-lt"/>
              <a:buAutoNum type="arabicPeriod" startAt="2"/>
            </a:pPr>
            <a:endParaRPr lang="en-IN" sz="2800" i="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TotalTime>
  <Words>2262</Words>
  <Application>Microsoft Office PowerPoint</Application>
  <PresentationFormat>On-screen Show (4:3)</PresentationFormat>
  <Paragraphs>352</Paragraphs>
  <Slides>53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Office Theme</vt:lpstr>
      <vt:lpstr>Equation</vt:lpstr>
      <vt:lpstr>SEMESTER IV</vt:lpstr>
      <vt:lpstr>Slide 2</vt:lpstr>
      <vt:lpstr> SOURCES OF PUBLIC REVENUE</vt:lpstr>
      <vt:lpstr> CHARACTERISTICS OF TAX REVENUE</vt:lpstr>
      <vt:lpstr>Sources of Tax Revenue</vt:lpstr>
      <vt:lpstr>Sources of Tax Revenue</vt:lpstr>
      <vt:lpstr>Sources of Tax Revenue</vt:lpstr>
      <vt:lpstr>Sources of Non-Tax Revenue</vt:lpstr>
      <vt:lpstr>Sources of Non-Tax Revenue</vt:lpstr>
      <vt:lpstr>Sources of Non-Tax Revenue</vt:lpstr>
      <vt:lpstr>Slide 11</vt:lpstr>
      <vt:lpstr>Merits of Direct Taxes</vt:lpstr>
      <vt:lpstr>Merits of Direct Taxes</vt:lpstr>
      <vt:lpstr>Demerits of Direct Taxes</vt:lpstr>
      <vt:lpstr>Demerits of Direct Taxes</vt:lpstr>
      <vt:lpstr>Merits of Indirect Taxes</vt:lpstr>
      <vt:lpstr>Merits of Indirect Taxes</vt:lpstr>
      <vt:lpstr>Demerits of Indirect Taxes</vt:lpstr>
      <vt:lpstr>Impact and Incidence of Taxation</vt:lpstr>
      <vt:lpstr>Impact, shifting and Incidence</vt:lpstr>
      <vt:lpstr>Factors Influencing Incidence of Taxation</vt:lpstr>
      <vt:lpstr>(A) Elasticity of demand and supply</vt:lpstr>
      <vt:lpstr>(A) Elasticity of demand and supply</vt:lpstr>
      <vt:lpstr>1. Elasticity of Demand</vt:lpstr>
      <vt:lpstr>Case 1: Perfectly Elastic Demand </vt:lpstr>
      <vt:lpstr>Case 2: Relatively More Elastic Demand </vt:lpstr>
      <vt:lpstr>Case 3: Relatively Less Elastic Demand </vt:lpstr>
      <vt:lpstr>Case 4: Perfectly  Inelastic Demand </vt:lpstr>
      <vt:lpstr>1. Elasticity of Supply</vt:lpstr>
      <vt:lpstr>Case 1: Perfectly Elastic Supply </vt:lpstr>
      <vt:lpstr>Case 2: Relatively More Elastic Supply</vt:lpstr>
      <vt:lpstr>Case 3: Relatively Less Elastic Supply</vt:lpstr>
      <vt:lpstr>Case 4: Perfectly  Inelastic Supply </vt:lpstr>
      <vt:lpstr>Effects of Supply and Demand  Elasticities on Incidence </vt:lpstr>
      <vt:lpstr>(B) Cost Conditions </vt:lpstr>
      <vt:lpstr>(B) Cost Conditions </vt:lpstr>
      <vt:lpstr>(a) Decreasing Cost </vt:lpstr>
      <vt:lpstr>(a) Decreasing Cost </vt:lpstr>
      <vt:lpstr>(b) Constant Cost </vt:lpstr>
      <vt:lpstr>(b) Constant Cost </vt:lpstr>
      <vt:lpstr>(c) Increasing Cost </vt:lpstr>
      <vt:lpstr>(c) Increasing Cost </vt:lpstr>
      <vt:lpstr>Incidence of Tax under  Different Cost Conditions</vt:lpstr>
      <vt:lpstr>C. Market Structure</vt:lpstr>
      <vt:lpstr>1. Incidence Under Perfect Competition</vt:lpstr>
      <vt:lpstr>Elasticity of Supply</vt:lpstr>
      <vt:lpstr>Elasticity of Supply</vt:lpstr>
      <vt:lpstr>Elasticity of Supply</vt:lpstr>
      <vt:lpstr>2. Incidence Under Monopoly</vt:lpstr>
      <vt:lpstr>(i) Incidence of a unit or specific tax</vt:lpstr>
      <vt:lpstr>(i) Incidence of a unit or specific tax</vt:lpstr>
      <vt:lpstr>(ii) Incidence of lumpsum tax</vt:lpstr>
      <vt:lpstr>(ii) Incidence of lumpsum tax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ECONOMICS III</dc:title>
  <dc:creator>omsai</dc:creator>
  <cp:lastModifiedBy>SACHIN</cp:lastModifiedBy>
  <cp:revision>609</cp:revision>
  <dcterms:created xsi:type="dcterms:W3CDTF">2013-06-09T14:39:50Z</dcterms:created>
  <dcterms:modified xsi:type="dcterms:W3CDTF">2018-01-18T16:36:26Z</dcterms:modified>
</cp:coreProperties>
</file>